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1.xml" ContentType="application/vnd.openxmlformats-officedocument.themeOverride+xml"/>
  <Override PartName="/ppt/notesSlides/notesSlide3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3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3.xml" ContentType="application/vnd.openxmlformats-officedocument.presentationml.notesSlide+xml"/>
  <Override PartName="/ppt/comments/comment4.xml" ContentType="application/vnd.openxmlformats-officedocument.presentationml.comments+xml"/>
  <Override PartName="/ppt/notesSlides/notesSlide34.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7"/>
  </p:notesMasterIdLst>
  <p:sldIdLst>
    <p:sldId id="257" r:id="rId2"/>
    <p:sldId id="312" r:id="rId3"/>
    <p:sldId id="376" r:id="rId4"/>
    <p:sldId id="434" r:id="rId5"/>
    <p:sldId id="453" r:id="rId6"/>
    <p:sldId id="375" r:id="rId7"/>
    <p:sldId id="351" r:id="rId8"/>
    <p:sldId id="336" r:id="rId9"/>
    <p:sldId id="387" r:id="rId10"/>
    <p:sldId id="388" r:id="rId11"/>
    <p:sldId id="395" r:id="rId12"/>
    <p:sldId id="409" r:id="rId13"/>
    <p:sldId id="372" r:id="rId14"/>
    <p:sldId id="367" r:id="rId15"/>
    <p:sldId id="435" r:id="rId16"/>
    <p:sldId id="443" r:id="rId17"/>
    <p:sldId id="444" r:id="rId18"/>
    <p:sldId id="436" r:id="rId19"/>
    <p:sldId id="445" r:id="rId20"/>
    <p:sldId id="399" r:id="rId21"/>
    <p:sldId id="368" r:id="rId22"/>
    <p:sldId id="437" r:id="rId23"/>
    <p:sldId id="417" r:id="rId24"/>
    <p:sldId id="418" r:id="rId25"/>
    <p:sldId id="414" r:id="rId26"/>
    <p:sldId id="369" r:id="rId27"/>
    <p:sldId id="422" r:id="rId28"/>
    <p:sldId id="355" r:id="rId29"/>
    <p:sldId id="389" r:id="rId30"/>
    <p:sldId id="390" r:id="rId31"/>
    <p:sldId id="451" r:id="rId32"/>
    <p:sldId id="452" r:id="rId33"/>
    <p:sldId id="393" r:id="rId34"/>
    <p:sldId id="439" r:id="rId35"/>
    <p:sldId id="419" r:id="rId36"/>
    <p:sldId id="345" r:id="rId37"/>
    <p:sldId id="342" r:id="rId38"/>
    <p:sldId id="440" r:id="rId39"/>
    <p:sldId id="353" r:id="rId40"/>
    <p:sldId id="442" r:id="rId41"/>
    <p:sldId id="441" r:id="rId42"/>
    <p:sldId id="365" r:id="rId43"/>
    <p:sldId id="370" r:id="rId44"/>
    <p:sldId id="380" r:id="rId45"/>
    <p:sldId id="374" r:id="rId46"/>
    <p:sldId id="378" r:id="rId47"/>
    <p:sldId id="384" r:id="rId48"/>
    <p:sldId id="385" r:id="rId49"/>
    <p:sldId id="394" r:id="rId50"/>
    <p:sldId id="446" r:id="rId51"/>
    <p:sldId id="402" r:id="rId52"/>
    <p:sldId id="403" r:id="rId53"/>
    <p:sldId id="406" r:id="rId54"/>
    <p:sldId id="407" r:id="rId55"/>
    <p:sldId id="408" r:id="rId56"/>
    <p:sldId id="411" r:id="rId57"/>
    <p:sldId id="447" r:id="rId58"/>
    <p:sldId id="413" r:id="rId59"/>
    <p:sldId id="448" r:id="rId60"/>
    <p:sldId id="420" r:id="rId61"/>
    <p:sldId id="425" r:id="rId62"/>
    <p:sldId id="450" r:id="rId63"/>
    <p:sldId id="449" r:id="rId64"/>
    <p:sldId id="427" r:id="rId65"/>
    <p:sldId id="430" r:id="rId66"/>
    <p:sldId id="431" r:id="rId67"/>
    <p:sldId id="424" r:id="rId68"/>
    <p:sldId id="421" r:id="rId69"/>
    <p:sldId id="348" r:id="rId70"/>
    <p:sldId id="371" r:id="rId71"/>
    <p:sldId id="401" r:id="rId72"/>
    <p:sldId id="454" r:id="rId73"/>
    <p:sldId id="455" r:id="rId74"/>
    <p:sldId id="456" r:id="rId75"/>
    <p:sldId id="310" r:id="rId76"/>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5"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87194" autoAdjust="0"/>
  </p:normalViewPr>
  <p:slideViewPr>
    <p:cSldViewPr snapToGrid="0" snapToObjects="1" showGuides="1">
      <p:cViewPr varScale="1">
        <p:scale>
          <a:sx n="62" d="100"/>
          <a:sy n="62" d="100"/>
        </p:scale>
        <p:origin x="73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1/15/2024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314378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228444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40376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282035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18</a:t>
            </a:fld>
            <a:endParaRPr lang="en-US" dirty="0"/>
          </a:p>
        </p:txBody>
      </p:sp>
    </p:spTree>
    <p:extLst>
      <p:ext uri="{BB962C8B-B14F-4D97-AF65-F5344CB8AC3E}">
        <p14:creationId xmlns:p14="http://schemas.microsoft.com/office/powerpoint/2010/main" val="266186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19</a:t>
            </a:fld>
            <a:endParaRPr lang="en-US" dirty="0"/>
          </a:p>
        </p:txBody>
      </p:sp>
    </p:spTree>
    <p:extLst>
      <p:ext uri="{BB962C8B-B14F-4D97-AF65-F5344CB8AC3E}">
        <p14:creationId xmlns:p14="http://schemas.microsoft.com/office/powerpoint/2010/main" val="177534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inionLT-Regular"/>
                <a:ea typeface="Calibri" panose="020F0502020204030204" pitchFamily="34" charset="0"/>
                <a:cs typeface="Arial" panose="020B0604020202020204" pitchFamily="34" charset="0"/>
              </a:rPr>
              <a:t>last procedure in the pre-processing stage is determining of the window size . It should be long enough to be informative about the dynamic of the system and fulfill the processing method. Long processing windows, on the other hand, can increase the computational cost. Therefore, finding a fit window size is an art.</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23</a:t>
            </a:fld>
            <a:endParaRPr lang="en-US" dirty="0"/>
          </a:p>
        </p:txBody>
      </p:sp>
    </p:spTree>
    <p:extLst>
      <p:ext uri="{BB962C8B-B14F-4D97-AF65-F5344CB8AC3E}">
        <p14:creationId xmlns:p14="http://schemas.microsoft.com/office/powerpoint/2010/main" val="227983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Calibri" panose="020F0502020204030204" pitchFamily="34" charset="0"/>
                <a:cs typeface="Arial" panose="020B0604020202020204" pitchFamily="34" charset="0"/>
              </a:rPr>
              <a:t>Alzheimer Disease</a:t>
            </a:r>
            <a:r>
              <a:rPr lang="en-US" sz="1200" dirty="0">
                <a:solidFill>
                  <a:srgbClr val="000000"/>
                </a:solidFill>
                <a:effectLst/>
                <a:latin typeface="STIX-Regular"/>
                <a:ea typeface="Calibri" panose="020F0502020204030204" pitchFamily="34" charset="0"/>
                <a:cs typeface="Arial" panose="020B0604020202020204" pitchFamily="34" charset="0"/>
              </a:rPr>
              <a:t>’</a:t>
            </a:r>
            <a:r>
              <a:rPr lang="en-US" sz="1200" dirty="0">
                <a:solidFill>
                  <a:srgbClr val="000000"/>
                </a:solidFill>
                <a:effectLst/>
                <a:latin typeface="CharisSIL"/>
                <a:ea typeface="Calibri" panose="020F0502020204030204" pitchFamily="34" charset="0"/>
                <a:cs typeface="Arial" panose="020B0604020202020204" pitchFamily="34" charset="0"/>
              </a:rPr>
              <a:t>s (AD) </a:t>
            </a:r>
            <a:r>
              <a:rPr lang="en-US" sz="1200" dirty="0">
                <a:solidFill>
                  <a:srgbClr val="000000"/>
                </a:solidFill>
                <a:effectLst/>
                <a:latin typeface="STIX-Regular"/>
                <a:ea typeface="Calibri" panose="020F0502020204030204" pitchFamily="34" charset="0"/>
                <a:cs typeface="Arial" panose="020B0604020202020204" pitchFamily="34" charset="0"/>
              </a:rPr>
              <a:t>– </a:t>
            </a:r>
            <a:r>
              <a:rPr lang="en-US" sz="12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2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26</a:t>
            </a:fld>
            <a:endParaRPr lang="en-US" dirty="0"/>
          </a:p>
        </p:txBody>
      </p:sp>
    </p:spTree>
    <p:extLst>
      <p:ext uri="{BB962C8B-B14F-4D97-AF65-F5344CB8AC3E}">
        <p14:creationId xmlns:p14="http://schemas.microsoft.com/office/powerpoint/2010/main" val="2791404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WarnockPro-Regular"/>
                <a:ea typeface="Calibri" panose="020F0502020204030204" pitchFamily="34" charset="0"/>
                <a:cs typeface="Arial" panose="020B0604020202020204" pitchFamily="34" charset="0"/>
              </a:rPr>
              <a:t>Abbreviations: Support Vector Machine (SVM), K-Nearest Neighbor (KNN), Linear Discriminant Analysis (LDA), Multilayer Perceptron (MLP), Random Forest (RF), Naïve </a:t>
            </a:r>
            <a:r>
              <a:rPr lang="en-US" sz="12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2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113578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all the studies have employed band pass filter or discrete wavelet transform (DWT) to remove some artifacts that lie in a limited frequency band or specific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choice of the feature selection method removed up to 82% of the EEG spectral features and increased the accuracy of the classifier more than 17%</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28</a:t>
            </a:fld>
            <a:endParaRPr lang="en-US" dirty="0"/>
          </a:p>
        </p:txBody>
      </p:sp>
    </p:spTree>
    <p:extLst>
      <p:ext uri="{BB962C8B-B14F-4D97-AF65-F5344CB8AC3E}">
        <p14:creationId xmlns:p14="http://schemas.microsoft.com/office/powerpoint/2010/main" val="159265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r" rtl="1">
              <a:lnSpc>
                <a:spcPct val="107000"/>
              </a:lnSpc>
              <a:spcAft>
                <a:spcPts val="800"/>
              </a:spcAft>
              <a:buFont typeface="Symbol" panose="05050102010706020507" pitchFamily="18" charset="2"/>
              <a:buChar char=""/>
            </a:pPr>
            <a:r>
              <a:rPr lang="fa-IR" dirty="0"/>
              <a:t>انسجام این متریک همگامی بین دو سیگنال را ارزیابی می کند. انسجام به کوواریانس نرمال شده دو سیگنال در حوزه طیفی اشاره دارد. در ادبیات، نویسندگان افزایش انسجام در ریتم‌های دلتا و تتا و کاهش ریتم‌های آلفا و بتا را در MCI و AD گزارش کرده‌اند. قدرت نسبی این متریک نسبت توان موجود در یک زیر باند EEG را در مقایسه با توان کل سیگنال کمیت می کند. این بدان معناست که قدرت نسبی در ریتم های تند (آلفا و بتا) کاهش می یابد، در حالی که قدرت نسبی در ریتم های آهسته (دلتا و تتا) افزایش می یابد.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241949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 of Aβ positivity of up to 0.75 for patients with MCI and of 0.60 for SCD subjects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200" dirty="0">
                <a:solidFill>
                  <a:srgbClr val="000000"/>
                </a:solidFill>
                <a:effectLst/>
                <a:latin typeface="STIX-Regular"/>
                <a:ea typeface="Times New Roman" panose="02020603050405020304" pitchFamily="18" charset="0"/>
                <a:cs typeface="Times New Roman" panose="02020603050405020304" pitchFamily="18" charset="0"/>
              </a:rPr>
              <a:t>–</a:t>
            </a:r>
            <a:r>
              <a:rPr lang="en-US" sz="12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r>
              <a:rPr lang="en-US" dirty="0"/>
              <a:t>Very Mild Dementia: Cognitive decline is noticeable but does not interfere with daily activities.</a:t>
            </a:r>
          </a:p>
          <a:p>
            <a:r>
              <a:rPr lang="en-US" dirty="0"/>
              <a:t>Mild Dementia: Cognitive decline is noticeable and begins to interfere with daily activities.</a:t>
            </a:r>
          </a:p>
          <a:p>
            <a:r>
              <a:rPr lang="en-US" dirty="0"/>
              <a:t>Moderate Dementia: Cognitive decline is significant and interferes with daily activities such as dressing and bathing.</a:t>
            </a:r>
          </a:p>
          <a:p>
            <a:r>
              <a:rPr lang="en-US" dirty="0"/>
              <a:t>Severe Dementia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370270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FTD is characterized by changes in personality, behavior, and </a:t>
            </a:r>
            <a:r>
              <a:rPr lang="en-US" dirty="0" err="1"/>
              <a:t>language.FTD</a:t>
            </a:r>
            <a:r>
              <a:rPr lang="en-US" dirty="0"/>
              <a:t>, on the other hand, predominantly affects the frontal and temporal lobes of the brain. It is characterized by changes in personality, behavior, and language. The disease can cause people to become socially inappropriate, impulsive, or emotionally indifferent.</a:t>
            </a:r>
          </a:p>
        </p:txBody>
      </p:sp>
      <p:sp>
        <p:nvSpPr>
          <p:cNvPr id="4" name="Slide Number Placeholder 3"/>
          <p:cNvSpPr>
            <a:spLocks noGrp="1"/>
          </p:cNvSpPr>
          <p:nvPr>
            <p:ph type="sldNum" sz="quarter" idx="5"/>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115370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32</a:t>
            </a:fld>
            <a:endParaRPr lang="en-US" dirty="0"/>
          </a:p>
        </p:txBody>
      </p:sp>
    </p:spTree>
    <p:extLst>
      <p:ext uri="{BB962C8B-B14F-4D97-AF65-F5344CB8AC3E}">
        <p14:creationId xmlns:p14="http://schemas.microsoft.com/office/powerpoint/2010/main" val="2144025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33</a:t>
            </a:fld>
            <a:endParaRPr lang="en-US" dirty="0"/>
          </a:p>
        </p:txBody>
      </p:sp>
    </p:spTree>
    <p:extLst>
      <p:ext uri="{BB962C8B-B14F-4D97-AF65-F5344CB8AC3E}">
        <p14:creationId xmlns:p14="http://schemas.microsoft.com/office/powerpoint/2010/main" val="3763423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then built using only data from the training set, and the model is used to predict the response value of the one observation left out of the model. This process is repeated n times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2686946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Datasets are available from the corresponding author upon reasonable request</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36</a:t>
            </a:fld>
            <a:endParaRPr lang="en-US" dirty="0"/>
          </a:p>
        </p:txBody>
      </p:sp>
    </p:spTree>
    <p:extLst>
      <p:ext uri="{BB962C8B-B14F-4D97-AF65-F5344CB8AC3E}">
        <p14:creationId xmlns:p14="http://schemas.microsoft.com/office/powerpoint/2010/main" val="69901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EEG dataset is available as open source.</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1838743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39</a:t>
            </a:fld>
            <a:endParaRPr lang="en-US" dirty="0"/>
          </a:p>
        </p:txBody>
      </p:sp>
    </p:spTree>
    <p:extLst>
      <p:ext uri="{BB962C8B-B14F-4D97-AF65-F5344CB8AC3E}">
        <p14:creationId xmlns:p14="http://schemas.microsoft.com/office/powerpoint/2010/main" val="2884163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40</a:t>
            </a:fld>
            <a:endParaRPr lang="en-US" dirty="0"/>
          </a:p>
        </p:txBody>
      </p:sp>
    </p:spTree>
    <p:extLst>
      <p:ext uri="{BB962C8B-B14F-4D97-AF65-F5344CB8AC3E}">
        <p14:creationId xmlns:p14="http://schemas.microsoft.com/office/powerpoint/2010/main" val="4279769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the datasets at the request of the authors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42</a:t>
            </a:fld>
            <a:endParaRPr lang="en-US" dirty="0"/>
          </a:p>
        </p:txBody>
      </p:sp>
    </p:spTree>
    <p:extLst>
      <p:ext uri="{BB962C8B-B14F-4D97-AF65-F5344CB8AC3E}">
        <p14:creationId xmlns:p14="http://schemas.microsoft.com/office/powerpoint/2010/main" val="1574273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different datasets were created by extracting </a:t>
            </a:r>
          </a:p>
          <a:p>
            <a:pPr lvl="1"/>
            <a:r>
              <a:rPr lang="en-US" dirty="0"/>
              <a:t>delta, theta, alpha, beta and delta-to-theta frequency bands using bandpass filters</a:t>
            </a:r>
          </a:p>
        </p:txBody>
      </p:sp>
      <p:sp>
        <p:nvSpPr>
          <p:cNvPr id="4" name="Slide Number Placeholder 3"/>
          <p:cNvSpPr>
            <a:spLocks noGrp="1"/>
          </p:cNvSpPr>
          <p:nvPr>
            <p:ph type="sldNum" sz="quarter" idx="5"/>
          </p:nvPr>
        </p:nvSpPr>
        <p:spPr/>
        <p:txBody>
          <a:bodyPr/>
          <a:lstStyle/>
          <a:p>
            <a:fld id="{F52A25F9-16D3-E64A-8639-7B020C319E7B}" type="slidenum">
              <a:rPr lang="en-US" smtClean="0"/>
              <a:pPr/>
              <a:t>45</a:t>
            </a:fld>
            <a:endParaRPr lang="en-US" dirty="0"/>
          </a:p>
        </p:txBody>
      </p:sp>
    </p:spTree>
    <p:extLst>
      <p:ext uri="{BB962C8B-B14F-4D97-AF65-F5344CB8AC3E}">
        <p14:creationId xmlns:p14="http://schemas.microsoft.com/office/powerpoint/2010/main" val="377025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5</a:t>
            </a:fld>
            <a:endParaRPr lang="en-US" dirty="0"/>
          </a:p>
        </p:txBody>
      </p:sp>
    </p:spTree>
    <p:extLst>
      <p:ext uri="{BB962C8B-B14F-4D97-AF65-F5344CB8AC3E}">
        <p14:creationId xmlns:p14="http://schemas.microsoft.com/office/powerpoint/2010/main" val="446419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EEG segment of C = 19 channels and D = 5120 datapoints is used </a:t>
            </a:r>
          </a:p>
          <a:p>
            <a:r>
              <a:rPr lang="en-US" dirty="0"/>
              <a:t>uses a convolutional layer to compress the signal, extract slices and embed the information. k = 31 is the size of</a:t>
            </a:r>
            <a:br>
              <a:rPr lang="en-US" dirty="0"/>
            </a:br>
            <a:r>
              <a:rPr lang="en-US" dirty="0"/>
              <a:t>the kernel, </a:t>
            </a:r>
            <a:r>
              <a:rPr lang="en-US" dirty="0" err="1"/>
              <a:t>emb</a:t>
            </a:r>
            <a:r>
              <a:rPr lang="en-US" dirty="0"/>
              <a:t> = 6 is the embeddings’ dimension and CLS is the classification token prepended to the input. Attention</a:t>
            </a:r>
            <a:br>
              <a:rPr lang="en-US" dirty="0"/>
            </a:br>
            <a:r>
              <a:rPr lang="en-US" dirty="0"/>
              <a:t>mechanism is then applied on the temporal domain and, after global average pooling, a linear layer is used to classify the input</a:t>
            </a:r>
            <a:br>
              <a:rPr lang="en-US" dirty="0"/>
            </a:br>
            <a:r>
              <a:rPr lang="en-US" dirty="0"/>
              <a:t>EEG epoch</a:t>
            </a:r>
          </a:p>
        </p:txBody>
      </p:sp>
      <p:sp>
        <p:nvSpPr>
          <p:cNvPr id="4" name="Slide Number Placeholder 3"/>
          <p:cNvSpPr>
            <a:spLocks noGrp="1"/>
          </p:cNvSpPr>
          <p:nvPr>
            <p:ph type="sldNum" sz="quarter" idx="5"/>
          </p:nvPr>
        </p:nvSpPr>
        <p:spPr/>
        <p:txBody>
          <a:bodyPr/>
          <a:lstStyle/>
          <a:p>
            <a:fld id="{F52A25F9-16D3-E64A-8639-7B020C319E7B}" type="slidenum">
              <a:rPr lang="en-US" smtClean="0"/>
              <a:pPr/>
              <a:t>47</a:t>
            </a:fld>
            <a:endParaRPr lang="en-US" dirty="0"/>
          </a:p>
        </p:txBody>
      </p:sp>
    </p:spTree>
    <p:extLst>
      <p:ext uri="{BB962C8B-B14F-4D97-AF65-F5344CB8AC3E}">
        <p14:creationId xmlns:p14="http://schemas.microsoft.com/office/powerpoint/2010/main" val="1268895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CLS is the classification token, h = 3 is the number of heads used by multi-head attention and Depth = 2 indicates the number of times the transformer encoder block is repeated. A legend for uncaptioned blocks is provided on the bottom right corner</a:t>
            </a:r>
          </a:p>
        </p:txBody>
      </p:sp>
      <p:sp>
        <p:nvSpPr>
          <p:cNvPr id="4" name="Slide Number Placeholder 3"/>
          <p:cNvSpPr>
            <a:spLocks noGrp="1"/>
          </p:cNvSpPr>
          <p:nvPr>
            <p:ph type="sldNum" sz="quarter" idx="5"/>
          </p:nvPr>
        </p:nvSpPr>
        <p:spPr/>
        <p:txBody>
          <a:bodyPr/>
          <a:lstStyle/>
          <a:p>
            <a:fld id="{F52A25F9-16D3-E64A-8639-7B020C319E7B}" type="slidenum">
              <a:rPr lang="en-US" smtClean="0"/>
              <a:pPr/>
              <a:t>48</a:t>
            </a:fld>
            <a:endParaRPr lang="en-US" dirty="0"/>
          </a:p>
        </p:txBody>
      </p:sp>
    </p:spTree>
    <p:extLst>
      <p:ext uri="{BB962C8B-B14F-4D97-AF65-F5344CB8AC3E}">
        <p14:creationId xmlns:p14="http://schemas.microsoft.com/office/powerpoint/2010/main" val="115944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Mode Decomposition (VMD) is a signal processing technique that decomposes a signal into a finite number of intrinsic mode functions</a:t>
            </a:r>
          </a:p>
        </p:txBody>
      </p:sp>
      <p:sp>
        <p:nvSpPr>
          <p:cNvPr id="4" name="Slide Number Placeholder 3"/>
          <p:cNvSpPr>
            <a:spLocks noGrp="1"/>
          </p:cNvSpPr>
          <p:nvPr>
            <p:ph type="sldNum" sz="quarter" idx="5"/>
          </p:nvPr>
        </p:nvSpPr>
        <p:spPr/>
        <p:txBody>
          <a:bodyPr/>
          <a:lstStyle/>
          <a:p>
            <a:fld id="{F52A25F9-16D3-E64A-8639-7B020C319E7B}" type="slidenum">
              <a:rPr lang="en-US" smtClean="0"/>
              <a:pPr/>
              <a:t>53</a:t>
            </a:fld>
            <a:endParaRPr lang="en-US" dirty="0"/>
          </a:p>
        </p:txBody>
      </p:sp>
    </p:spTree>
    <p:extLst>
      <p:ext uri="{BB962C8B-B14F-4D97-AF65-F5344CB8AC3E}">
        <p14:creationId xmlns:p14="http://schemas.microsoft.com/office/powerpoint/2010/main" val="212397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fNIR</a:t>
            </a:r>
            <a:r>
              <a:rPr lang="en-US" dirty="0"/>
              <a:t> and fMRI are both neuroimaging techniques that are used to study the brain. </a:t>
            </a:r>
            <a:r>
              <a:rPr lang="en-US" dirty="0" err="1"/>
              <a:t>fNIR</a:t>
            </a:r>
            <a:r>
              <a:rPr lang="en-US" dirty="0"/>
              <a:t> stands for functional near-infrared spectroscopy. Both techniques are used to measure changes in blood flow in the brain, but they differ in how they do so. fMRI uses a strong magnetic field and radio waves to measure changes in blood oxygenation, while </a:t>
            </a:r>
            <a:r>
              <a:rPr lang="en-US" dirty="0" err="1"/>
              <a:t>fNIR</a:t>
            </a:r>
            <a:r>
              <a:rPr lang="en-US" dirty="0"/>
              <a:t> uses near-infrared light to measure changes in blood oxygenation </a:t>
            </a:r>
          </a:p>
        </p:txBody>
      </p:sp>
      <p:sp>
        <p:nvSpPr>
          <p:cNvPr id="4" name="Slide Number Placeholder 3"/>
          <p:cNvSpPr>
            <a:spLocks noGrp="1"/>
          </p:cNvSpPr>
          <p:nvPr>
            <p:ph type="sldNum" sz="quarter" idx="5"/>
          </p:nvPr>
        </p:nvSpPr>
        <p:spPr/>
        <p:txBody>
          <a:bodyPr/>
          <a:lstStyle/>
          <a:p>
            <a:fld id="{F52A25F9-16D3-E64A-8639-7B020C319E7B}" type="slidenum">
              <a:rPr lang="en-US" smtClean="0"/>
              <a:pPr/>
              <a:t>60</a:t>
            </a:fld>
            <a:endParaRPr lang="en-US" dirty="0"/>
          </a:p>
        </p:txBody>
      </p:sp>
    </p:spTree>
    <p:extLst>
      <p:ext uri="{BB962C8B-B14F-4D97-AF65-F5344CB8AC3E}">
        <p14:creationId xmlns:p14="http://schemas.microsoft.com/office/powerpoint/2010/main" val="2183407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j-lt"/>
                <a:ea typeface="+mj-ea"/>
                <a:cs typeface="+mj-cs"/>
              </a:rPr>
              <a:t>Longitudinal studies to assess whether EEG biomarkers can be used to trace the progress trajectory of AD or evaluate the efficacy of pharmacological/therapeutic interventions for AD patients.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69</a:t>
            </a:fld>
            <a:endParaRPr lang="en-US" dirty="0"/>
          </a:p>
        </p:txBody>
      </p:sp>
    </p:spTree>
    <p:extLst>
      <p:ext uri="{BB962C8B-B14F-4D97-AF65-F5344CB8AC3E}">
        <p14:creationId xmlns:p14="http://schemas.microsoft.com/office/powerpoint/2010/main" val="44785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درهم‌تنیدگی‌های نوروفیبریلاری** و **پلاک‌های آمیلوئید بتا** دو مورد از شایع‌ترین علائم بیماری آلزایمر هستند.</a:t>
            </a:r>
            <a:endParaRPr lang="en-US" dirty="0"/>
          </a:p>
          <a:p>
            <a:r>
              <a:rPr lang="fa-IR" dirty="0"/>
              <a:t>پلاک‌ها در ارتباط بین سلول‌های عصبی اختلال ایجاد می‌کنند، در حالی که تصور می‌شود گره‌ها باعث اختلال در حمل و نقل مواد مغذی و دیگر مواد ضروری در سلول‌های عصبی می‌شوند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428548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b="0" i="0" dirty="0">
                <a:solidFill>
                  <a:srgbClr val="212529"/>
                </a:solidFill>
                <a:effectLst/>
                <a:latin typeface="Vazir"/>
              </a:rPr>
              <a:t> MCI  </a:t>
            </a:r>
            <a:r>
              <a:rPr lang="fa-IR" b="0" i="0" dirty="0">
                <a:solidFill>
                  <a:srgbClr val="212529"/>
                </a:solidFill>
                <a:effectLst/>
                <a:latin typeface="Vazir"/>
              </a:rPr>
              <a:t>همیشه به زوال عقل منجر نمی‌شود، بلکه گاهی اوقات ثابت می‌ماند یا حتی زمانی که فرد به شرایط طبیعی خود بازگشت، علائم آن از بین می‌رود. متخصصان اختلال شناختی خفیف را به دو نوع "</a:t>
            </a:r>
            <a:r>
              <a:rPr lang="en-US" b="0" i="0" dirty="0">
                <a:solidFill>
                  <a:srgbClr val="212529"/>
                </a:solidFill>
                <a:effectLst/>
                <a:latin typeface="Vazir"/>
              </a:rPr>
              <a:t>aMCI" </a:t>
            </a:r>
            <a:r>
              <a:rPr lang="fa-IR" b="0" i="0" dirty="0">
                <a:solidFill>
                  <a:srgbClr val="212529"/>
                </a:solidFill>
                <a:effectLst/>
                <a:latin typeface="Vazir"/>
              </a:rPr>
              <a:t>و "</a:t>
            </a:r>
            <a:r>
              <a:rPr lang="en-US" b="0" i="0" dirty="0" err="1">
                <a:solidFill>
                  <a:srgbClr val="212529"/>
                </a:solidFill>
                <a:effectLst/>
                <a:latin typeface="Vazir"/>
              </a:rPr>
              <a:t>naMCI</a:t>
            </a:r>
            <a:r>
              <a:rPr lang="en-US" b="0" i="0" dirty="0">
                <a:solidFill>
                  <a:srgbClr val="212529"/>
                </a:solidFill>
                <a:effectLst/>
                <a:latin typeface="Vazir"/>
              </a:rPr>
              <a:t>" </a:t>
            </a:r>
            <a:r>
              <a:rPr lang="fa-IR" b="0" i="0" dirty="0">
                <a:solidFill>
                  <a:srgbClr val="212529"/>
                </a:solidFill>
                <a:effectLst/>
                <a:latin typeface="Vazir"/>
              </a:rPr>
              <a:t>تقسیم کردند. نوع اول به اختلالی گفته می‌شود که بر حافظه اثر می‌گذارد، در حالی که نوع دیگر ، توانایی‌های ذهنی را تحت تاثیر قرار می‌دهد. موضوع قابل توجه اینکه </a:t>
            </a:r>
            <a:r>
              <a:rPr lang="en-US" b="0" i="0" dirty="0">
                <a:solidFill>
                  <a:srgbClr val="212529"/>
                </a:solidFill>
                <a:effectLst/>
                <a:latin typeface="Vazir"/>
              </a:rPr>
              <a:t>aMCI، </a:t>
            </a:r>
            <a:r>
              <a:rPr lang="fa-IR" b="0" i="0" dirty="0">
                <a:solidFill>
                  <a:srgbClr val="212529"/>
                </a:solidFill>
                <a:effectLst/>
                <a:latin typeface="Vazir"/>
              </a:rPr>
              <a:t>خطر ابتلا به بیماری آلزایمر را بیشتر از نوع دیگر افزایش می‌دهد.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1699839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**SPECT scan** is a type of imaging test that uses a radioactive substance and a special camera to create 3D pictures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276301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توموگرافی کامپیوتری انتشار تک فوتون (</a:t>
            </a:r>
            <a:r>
              <a:rPr lang="en-US" dirty="0"/>
              <a:t>SPECT)</a:t>
            </a:r>
            <a:r>
              <a:rPr lang="fa-IR" dirty="0"/>
              <a:t>نوعی آزمایش تصویربرداری است که از یک ماده رادیواکتیو و یک دوربین مخصوص برای ایجاد تصاویر سه بعدی از اندام ها، بافت ها و استخوان ها استفاده می کند.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9</a:t>
            </a:fld>
            <a:endParaRPr lang="en-US" dirty="0"/>
          </a:p>
        </p:txBody>
      </p:sp>
    </p:spTree>
    <p:extLst>
      <p:ext uri="{BB962C8B-B14F-4D97-AF65-F5344CB8AC3E}">
        <p14:creationId xmlns:p14="http://schemas.microsoft.com/office/powerpoint/2010/main" val="3349244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11</a:t>
            </a:fld>
            <a:endParaRPr lang="en-US" dirty="0"/>
          </a:p>
        </p:txBody>
      </p:sp>
    </p:spTree>
    <p:extLst>
      <p:ext uri="{BB962C8B-B14F-4D97-AF65-F5344CB8AC3E}">
        <p14:creationId xmlns:p14="http://schemas.microsoft.com/office/powerpoint/2010/main" val="322026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Hz refers to the sampling rate at which electrical activity in the brain is measured . It means that **200 samples per second</a:t>
            </a:r>
          </a:p>
        </p:txBody>
      </p:sp>
      <p:sp>
        <p:nvSpPr>
          <p:cNvPr id="4" name="Slide Number Placeholder 3"/>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3518051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39.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3.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5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pPr algn="ctr"/>
            <a:r>
              <a:rPr lang="en-US" sz="4000" b="0" dirty="0"/>
              <a:t>Early Detection of Alzheimer’s disease: A Review</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4160520"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dirty="0"/>
              <a:t>Medical imaging techniques</a:t>
            </a:r>
          </a:p>
          <a:p>
            <a:pPr lvl="1">
              <a:lnSpc>
                <a:spcPct val="107000"/>
              </a:lnSpc>
              <a:spcAft>
                <a:spcPts val="800"/>
              </a:spcAft>
            </a:pPr>
            <a:r>
              <a:rPr lang="en-US" dirty="0"/>
              <a:t>Voxels and features are extracted</a:t>
            </a:r>
          </a:p>
          <a:p>
            <a:pPr>
              <a:lnSpc>
                <a:spcPct val="107000"/>
              </a:lnSpc>
              <a:spcAft>
                <a:spcPts val="800"/>
              </a:spcAft>
            </a:pPr>
            <a:r>
              <a:rPr lang="en-US" dirty="0"/>
              <a:t>EEG is processed in the time and the frequency domains.</a:t>
            </a:r>
          </a:p>
          <a:p>
            <a:pPr>
              <a:lnSpc>
                <a:spcPct val="107000"/>
              </a:lnSpc>
              <a:spcAft>
                <a:spcPts val="800"/>
              </a:spcAft>
            </a:pPr>
            <a:r>
              <a:rPr lang="en-US" dirty="0"/>
              <a:t>MRI, CT, and PET, EEG recording methods provide good temporal resolution</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3"/>
          <a:stretch>
            <a:fillRect/>
          </a:stretch>
        </p:blipFill>
        <p:spPr>
          <a:xfrm>
            <a:off x="5684363" y="1284893"/>
            <a:ext cx="5005448" cy="4474884"/>
          </a:xfrm>
          <a:prstGeom prst="rect">
            <a:avLst/>
          </a:prstGeom>
        </p:spPr>
      </p:pic>
      <p:sp>
        <p:nvSpPr>
          <p:cNvPr id="6" name="Slide Text">
            <a:extLst>
              <a:ext uri="{FF2B5EF4-FFF2-40B4-BE49-F238E27FC236}">
                <a16:creationId xmlns:a16="http://schemas.microsoft.com/office/drawing/2014/main" id="{9BE5100C-91B5-42F6-84B4-095D6E871B16}"/>
              </a:ext>
            </a:extLst>
          </p:cNvPr>
          <p:cNvSpPr>
            <a:spLocks noGrp="1"/>
          </p:cNvSpPr>
          <p:nvPr>
            <p:ph idx="1"/>
          </p:nvPr>
        </p:nvSpPr>
        <p:spPr>
          <a:xfrm>
            <a:off x="595085" y="2642314"/>
            <a:ext cx="5500915" cy="3758486"/>
          </a:xfrm>
        </p:spPr>
        <p:txBody>
          <a:bodyPr/>
          <a:lstStyle/>
          <a:p>
            <a:pPr>
              <a:lnSpc>
                <a:spcPct val="107000"/>
              </a:lnSpc>
              <a:spcAft>
                <a:spcPts val="800"/>
              </a:spcAft>
            </a:pPr>
            <a:r>
              <a:rPr lang="en-US" dirty="0"/>
              <a:t>Electroencephalography signals (EEG) </a:t>
            </a:r>
          </a:p>
          <a:p>
            <a:pPr lvl="1">
              <a:lnSpc>
                <a:spcPct val="107000"/>
              </a:lnSpc>
              <a:spcAft>
                <a:spcPts val="800"/>
              </a:spcAft>
            </a:pPr>
            <a:r>
              <a:rPr lang="en-US" dirty="0"/>
              <a:t>Detecting electrical activity in the brain</a:t>
            </a:r>
          </a:p>
        </p:txBody>
      </p:sp>
    </p:spTree>
    <p:extLst>
      <p:ext uri="{BB962C8B-B14F-4D97-AF65-F5344CB8AC3E}">
        <p14:creationId xmlns:p14="http://schemas.microsoft.com/office/powerpoint/2010/main" val="3474020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49642"/>
            <a:ext cx="7379991" cy="4021685"/>
          </a:xfrm>
        </p:spPr>
        <p:txBody>
          <a:bodyPr/>
          <a:lstStyle/>
          <a:p>
            <a:pPr marL="0" indent="0">
              <a:lnSpc>
                <a:spcPct val="107000"/>
              </a:lnSpc>
              <a:spcAft>
                <a:spcPts val="800"/>
              </a:spcAft>
              <a:buNone/>
            </a:pPr>
            <a:r>
              <a:rPr lang="en-US" dirty="0"/>
              <a:t>EEG Disadvantages :</a:t>
            </a:r>
          </a:p>
          <a:p>
            <a:pPr lvl="1">
              <a:lnSpc>
                <a:spcPct val="107000"/>
              </a:lnSpc>
              <a:spcAft>
                <a:spcPts val="800"/>
              </a:spcAft>
            </a:pPr>
            <a:r>
              <a:rPr lang="en-US" dirty="0"/>
              <a:t>Noisy raw data </a:t>
            </a:r>
          </a:p>
          <a:p>
            <a:pPr lvl="1">
              <a:lnSpc>
                <a:spcPct val="107000"/>
              </a:lnSpc>
              <a:spcAft>
                <a:spcPts val="800"/>
              </a:spcAft>
            </a:pPr>
            <a:r>
              <a:rPr lang="en-US" dirty="0"/>
              <a:t>Low spatial resolution </a:t>
            </a:r>
          </a:p>
          <a:p>
            <a:pPr lvl="1">
              <a:lnSpc>
                <a:spcPct val="107000"/>
              </a:lnSpc>
              <a:spcAft>
                <a:spcPts val="800"/>
              </a:spcAft>
            </a:pPr>
            <a:r>
              <a:rPr lang="en-US" dirty="0"/>
              <a:t>Artifacts </a:t>
            </a:r>
          </a:p>
          <a:p>
            <a:pPr lvl="2">
              <a:lnSpc>
                <a:spcPct val="107000"/>
              </a:lnSpc>
              <a:spcAft>
                <a:spcPts val="800"/>
              </a:spcAft>
            </a:pPr>
            <a:r>
              <a:rPr lang="en-US" dirty="0"/>
              <a:t>Power line, bad electrode contact and broken electrodes</a:t>
            </a:r>
          </a:p>
          <a:p>
            <a:pPr lvl="2">
              <a:lnSpc>
                <a:spcPct val="107000"/>
              </a:lnSpc>
              <a:spcAft>
                <a:spcPts val="800"/>
              </a:spcAft>
            </a:pPr>
            <a:r>
              <a:rPr lang="en-US" dirty="0"/>
              <a:t>Eye movements, muscle activity, and cardiac signals</a:t>
            </a:r>
          </a:p>
        </p:txBody>
      </p:sp>
    </p:spTree>
    <p:extLst>
      <p:ext uri="{BB962C8B-B14F-4D97-AF65-F5344CB8AC3E}">
        <p14:creationId xmlns:p14="http://schemas.microsoft.com/office/powerpoint/2010/main" val="353623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117558"/>
            <a:ext cx="5500915" cy="4053769"/>
          </a:xfrm>
        </p:spPr>
        <p:txBody>
          <a:bodyPr/>
          <a:lstStyle/>
          <a:p>
            <a:pPr marL="0" indent="0">
              <a:lnSpc>
                <a:spcPct val="107000"/>
              </a:lnSpc>
              <a:spcAft>
                <a:spcPts val="800"/>
              </a:spcAft>
              <a:buNone/>
            </a:pPr>
            <a:r>
              <a:rPr lang="en-US" dirty="0"/>
              <a:t>Stages: </a:t>
            </a:r>
          </a:p>
          <a:p>
            <a:pPr lvl="1">
              <a:lnSpc>
                <a:spcPct val="107000"/>
              </a:lnSpc>
              <a:spcAft>
                <a:spcPts val="800"/>
              </a:spcAft>
            </a:pPr>
            <a:r>
              <a:rPr lang="en-US" dirty="0"/>
              <a:t>Data acquisition</a:t>
            </a:r>
          </a:p>
          <a:p>
            <a:pPr lvl="1">
              <a:lnSpc>
                <a:spcPct val="107000"/>
              </a:lnSpc>
              <a:spcAft>
                <a:spcPts val="800"/>
              </a:spcAft>
            </a:pPr>
            <a:r>
              <a:rPr lang="en-US" dirty="0"/>
              <a:t>Signal denoising</a:t>
            </a:r>
          </a:p>
          <a:p>
            <a:pPr lvl="1">
              <a:lnSpc>
                <a:spcPct val="107000"/>
              </a:lnSpc>
              <a:spcAft>
                <a:spcPts val="800"/>
              </a:spcAft>
            </a:pPr>
            <a:r>
              <a:rPr lang="en-US" dirty="0"/>
              <a:t>Feature extraction</a:t>
            </a:r>
          </a:p>
          <a:p>
            <a:pPr lvl="1">
              <a:lnSpc>
                <a:spcPct val="107000"/>
              </a:lnSpc>
              <a:spcAft>
                <a:spcPts val="800"/>
              </a:spcAft>
            </a:pPr>
            <a:r>
              <a:rPr lang="en-US" dirty="0"/>
              <a:t>Classification.</a:t>
            </a:r>
          </a:p>
        </p:txBody>
      </p:sp>
    </p:spTree>
    <p:extLst>
      <p:ext uri="{BB962C8B-B14F-4D97-AF65-F5344CB8AC3E}">
        <p14:creationId xmlns:p14="http://schemas.microsoft.com/office/powerpoint/2010/main" val="174141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069432"/>
            <a:ext cx="9816241" cy="4101895"/>
          </a:xfrm>
        </p:spPr>
        <p:txBody>
          <a:bodyPr/>
          <a:lstStyle/>
          <a:p>
            <a:pPr>
              <a:lnSpc>
                <a:spcPct val="107000"/>
              </a:lnSpc>
              <a:spcAft>
                <a:spcPts val="800"/>
              </a:spcAft>
            </a:pPr>
            <a:r>
              <a:rPr lang="en-US" dirty="0"/>
              <a:t>200 Hz </a:t>
            </a:r>
          </a:p>
          <a:p>
            <a:pPr>
              <a:lnSpc>
                <a:spcPct val="107000"/>
              </a:lnSpc>
              <a:spcAft>
                <a:spcPts val="800"/>
              </a:spcAft>
            </a:pPr>
            <a:r>
              <a:rPr lang="en-US" dirty="0"/>
              <a:t>In a 10-min eye-closed resting state</a:t>
            </a:r>
          </a:p>
          <a:p>
            <a:pPr>
              <a:lnSpc>
                <a:spcPct val="107000"/>
              </a:lnSpc>
              <a:spcAft>
                <a:spcPts val="800"/>
              </a:spcAft>
            </a:pPr>
            <a:r>
              <a:rPr lang="en-US" dirty="0"/>
              <a:t>Participants were required to remain awake during the entire recording</a:t>
            </a:r>
          </a:p>
          <a:p>
            <a:pPr>
              <a:lnSpc>
                <a:spcPct val="107000"/>
              </a:lnSpc>
              <a:spcAft>
                <a:spcPts val="800"/>
              </a:spcAft>
            </a:pPr>
            <a:r>
              <a:rPr lang="en-US" dirty="0"/>
              <a:t>Capture neural events in milliseconds</a:t>
            </a:r>
          </a:p>
          <a:p>
            <a:pPr>
              <a:lnSpc>
                <a:spcPct val="107000"/>
              </a:lnSpc>
              <a:spcAft>
                <a:spcPts val="800"/>
              </a:spcAft>
            </a:pPr>
            <a:r>
              <a:rPr lang="en-US" dirty="0"/>
              <a:t>Spatial resolution is limited by the number of electrodes</a:t>
            </a: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33334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FB0F77F9-4091-4E78-B914-09A4192E13CF}"/>
              </a:ext>
            </a:extLst>
          </p:cNvPr>
          <p:cNvPicPr>
            <a:picLocks noChangeAspect="1"/>
          </p:cNvPicPr>
          <p:nvPr/>
        </p:nvPicPr>
        <p:blipFill>
          <a:blip r:embed="rId3"/>
          <a:stretch>
            <a:fillRect/>
          </a:stretch>
        </p:blipFill>
        <p:spPr>
          <a:xfrm>
            <a:off x="3481424" y="1822781"/>
            <a:ext cx="7141974" cy="3766275"/>
          </a:xfrm>
          <a:prstGeom prst="rect">
            <a:avLst/>
          </a:prstGeom>
        </p:spPr>
      </p:pic>
    </p:spTree>
    <p:extLst>
      <p:ext uri="{BB962C8B-B14F-4D97-AF65-F5344CB8AC3E}">
        <p14:creationId xmlns:p14="http://schemas.microsoft.com/office/powerpoint/2010/main" val="37148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4106779" y="1738312"/>
            <a:ext cx="4524375" cy="4048125"/>
          </a:xfrm>
          <a:prstGeom prst="rect">
            <a:avLst/>
          </a:prstGeom>
        </p:spPr>
      </p:pic>
      <p:sp>
        <p:nvSpPr>
          <p:cNvPr id="3" name="Oval 2">
            <a:extLst>
              <a:ext uri="{FF2B5EF4-FFF2-40B4-BE49-F238E27FC236}">
                <a16:creationId xmlns:a16="http://schemas.microsoft.com/office/drawing/2014/main" id="{7B7BDB00-07D6-4391-98A4-475A8B3CE1C2}"/>
              </a:ext>
            </a:extLst>
          </p:cNvPr>
          <p:cNvSpPr/>
          <p:nvPr/>
        </p:nvSpPr>
        <p:spPr>
          <a:xfrm>
            <a:off x="484020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C89445-E704-4301-88F1-FECC3806F58F}"/>
              </a:ext>
            </a:extLst>
          </p:cNvPr>
          <p:cNvSpPr/>
          <p:nvPr/>
        </p:nvSpPr>
        <p:spPr>
          <a:xfrm>
            <a:off x="7526254" y="3644687"/>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6EC38E-5924-4F6C-9CCE-5C8712937162}"/>
              </a:ext>
            </a:extLst>
          </p:cNvPr>
          <p:cNvSpPr/>
          <p:nvPr/>
        </p:nvSpPr>
        <p:spPr>
          <a:xfrm>
            <a:off x="7259554" y="447016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7A9BF9-485C-489B-8609-241452C24DEB}"/>
              </a:ext>
            </a:extLst>
          </p:cNvPr>
          <p:cNvSpPr/>
          <p:nvPr/>
        </p:nvSpPr>
        <p:spPr>
          <a:xfrm>
            <a:off x="5145004" y="447016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6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3995736" y="1822781"/>
            <a:ext cx="4524375" cy="4048125"/>
          </a:xfrm>
          <a:prstGeom prst="rect">
            <a:avLst/>
          </a:prstGeom>
        </p:spPr>
      </p:pic>
      <p:sp>
        <p:nvSpPr>
          <p:cNvPr id="8" name="Oval 7">
            <a:extLst>
              <a:ext uri="{FF2B5EF4-FFF2-40B4-BE49-F238E27FC236}">
                <a16:creationId xmlns:a16="http://schemas.microsoft.com/office/drawing/2014/main" id="{C4C89445-E704-4301-88F1-FECC3806F58F}"/>
              </a:ext>
            </a:extLst>
          </p:cNvPr>
          <p:cNvSpPr/>
          <p:nvPr/>
        </p:nvSpPr>
        <p:spPr>
          <a:xfrm>
            <a:off x="6500811" y="246709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EB3E4D-7EAF-4F12-8D1B-72E5D2A5416F}"/>
              </a:ext>
            </a:extLst>
          </p:cNvPr>
          <p:cNvSpPr/>
          <p:nvPr/>
        </p:nvSpPr>
        <p:spPr>
          <a:xfrm>
            <a:off x="6095998"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22883A-95AF-40D8-8A3D-C548797673F3}"/>
              </a:ext>
            </a:extLst>
          </p:cNvPr>
          <p:cNvSpPr/>
          <p:nvPr/>
        </p:nvSpPr>
        <p:spPr>
          <a:xfrm>
            <a:off x="5548311" y="309098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8E5353-553E-4D5F-86B1-5782D49BF5CD}"/>
              </a:ext>
            </a:extLst>
          </p:cNvPr>
          <p:cNvSpPr/>
          <p:nvPr/>
        </p:nvSpPr>
        <p:spPr>
          <a:xfrm>
            <a:off x="6095998" y="444120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E75BF6-390F-4208-82CC-28736C0D736E}"/>
              </a:ext>
            </a:extLst>
          </p:cNvPr>
          <p:cNvSpPr/>
          <p:nvPr/>
        </p:nvSpPr>
        <p:spPr>
          <a:xfrm>
            <a:off x="5015058" y="4554128"/>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23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CD927A-FE2E-43D6-A802-9C01F50C5F0C}"/>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7" name="Slide Text">
            <a:extLst>
              <a:ext uri="{FF2B5EF4-FFF2-40B4-BE49-F238E27FC236}">
                <a16:creationId xmlns:a16="http://schemas.microsoft.com/office/drawing/2014/main" id="{28F7BDDE-A28C-401A-9056-B0ACE5710C37}"/>
              </a:ext>
            </a:extLst>
          </p:cNvPr>
          <p:cNvSpPr>
            <a:spLocks noGrp="1"/>
          </p:cNvSpPr>
          <p:nvPr>
            <p:ph idx="1"/>
          </p:nvPr>
        </p:nvSpPr>
        <p:spPr>
          <a:xfrm>
            <a:off x="595085" y="2642315"/>
            <a:ext cx="2176396" cy="786686"/>
          </a:xfrm>
        </p:spPr>
        <p:txBody>
          <a:bodyPr/>
          <a:lstStyle/>
          <a:p>
            <a:pPr marL="0" indent="0">
              <a:buNone/>
            </a:pPr>
            <a:r>
              <a:rPr lang="en-US" dirty="0"/>
              <a:t>10-10 system</a:t>
            </a:r>
          </a:p>
        </p:txBody>
      </p:sp>
    </p:spTree>
    <p:extLst>
      <p:ext uri="{BB962C8B-B14F-4D97-AF65-F5344CB8AC3E}">
        <p14:creationId xmlns:p14="http://schemas.microsoft.com/office/powerpoint/2010/main" val="170054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C959D-78C0-443C-8D9B-D5C6EF13DD9A}"/>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sp>
        <p:nvSpPr>
          <p:cNvPr id="6" name="Oval 5">
            <a:extLst>
              <a:ext uri="{FF2B5EF4-FFF2-40B4-BE49-F238E27FC236}">
                <a16:creationId xmlns:a16="http://schemas.microsoft.com/office/drawing/2014/main" id="{F01D4C89-AB76-49E7-AFF0-09626833FAAA}"/>
              </a:ext>
            </a:extLst>
          </p:cNvPr>
          <p:cNvSpPr/>
          <p:nvPr/>
        </p:nvSpPr>
        <p:spPr>
          <a:xfrm>
            <a:off x="5163582" y="165609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775B3D-AEE8-46E4-95EE-FE6C814804FE}"/>
              </a:ext>
            </a:extLst>
          </p:cNvPr>
          <p:cNvSpPr/>
          <p:nvPr/>
        </p:nvSpPr>
        <p:spPr>
          <a:xfrm>
            <a:off x="6277616" y="16576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CB2C1A-99DE-4F06-9162-B1561FBA5E02}"/>
              </a:ext>
            </a:extLst>
          </p:cNvPr>
          <p:cNvSpPr/>
          <p:nvPr/>
        </p:nvSpPr>
        <p:spPr>
          <a:xfrm>
            <a:off x="4796127"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1B0D089-A44F-4B7C-8F46-A5D3B09BC73B}"/>
              </a:ext>
            </a:extLst>
          </p:cNvPr>
          <p:cNvSpPr/>
          <p:nvPr/>
        </p:nvSpPr>
        <p:spPr>
          <a:xfrm>
            <a:off x="497974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633CAF-20DB-4C5E-B2E0-D903024C5BD6}"/>
              </a:ext>
            </a:extLst>
          </p:cNvPr>
          <p:cNvSpPr/>
          <p:nvPr/>
        </p:nvSpPr>
        <p:spPr>
          <a:xfrm>
            <a:off x="566310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B2160D0-13F5-46D4-AB7F-ACEA3A611835}"/>
              </a:ext>
            </a:extLst>
          </p:cNvPr>
          <p:cNvSpPr/>
          <p:nvPr/>
        </p:nvSpPr>
        <p:spPr>
          <a:xfrm>
            <a:off x="6439541" y="247973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509809E-A70B-438F-9018-833C2A8F2A89}"/>
              </a:ext>
            </a:extLst>
          </p:cNvPr>
          <p:cNvSpPr/>
          <p:nvPr/>
        </p:nvSpPr>
        <p:spPr>
          <a:xfrm>
            <a:off x="7138681" y="235985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E729CEC-A230-446E-83D5-A514EE0CAA9D}"/>
              </a:ext>
            </a:extLst>
          </p:cNvPr>
          <p:cNvSpPr/>
          <p:nvPr/>
        </p:nvSpPr>
        <p:spPr>
          <a:xfrm>
            <a:off x="5683998" y="3428999"/>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86592D-E991-483A-B086-D02C0460D3B9}"/>
              </a:ext>
            </a:extLst>
          </p:cNvPr>
          <p:cNvSpPr/>
          <p:nvPr/>
        </p:nvSpPr>
        <p:spPr>
          <a:xfrm>
            <a:off x="6601466"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B96688-2E45-4946-A4FF-F659A711FCB4}"/>
              </a:ext>
            </a:extLst>
          </p:cNvPr>
          <p:cNvSpPr/>
          <p:nvPr/>
        </p:nvSpPr>
        <p:spPr>
          <a:xfrm>
            <a:off x="5690785" y="483306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77647DE-A63C-46BC-9AD5-A1273F2BD862}"/>
              </a:ext>
            </a:extLst>
          </p:cNvPr>
          <p:cNvSpPr/>
          <p:nvPr/>
        </p:nvSpPr>
        <p:spPr>
          <a:xfrm>
            <a:off x="6439541" y="438519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201476-66B8-47B3-AF2E-492C23E8557D}"/>
              </a:ext>
            </a:extLst>
          </p:cNvPr>
          <p:cNvSpPr/>
          <p:nvPr/>
        </p:nvSpPr>
        <p:spPr>
          <a:xfrm>
            <a:off x="4607606" y="443681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00C976-68CA-4BD7-A6CE-C857F8539B48}"/>
              </a:ext>
            </a:extLst>
          </p:cNvPr>
          <p:cNvSpPr/>
          <p:nvPr/>
        </p:nvSpPr>
        <p:spPr>
          <a:xfrm>
            <a:off x="5141666" y="5166436"/>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2EA1DC6-8334-4617-8D80-B3F84FC210F3}"/>
              </a:ext>
            </a:extLst>
          </p:cNvPr>
          <p:cNvSpPr/>
          <p:nvPr/>
        </p:nvSpPr>
        <p:spPr>
          <a:xfrm>
            <a:off x="6277616" y="51549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34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a:t>
            </a:r>
          </a:p>
          <a:p>
            <a:r>
              <a:rPr lang="en-US" dirty="0"/>
              <a:t>EEG</a:t>
            </a:r>
          </a:p>
          <a:p>
            <a:r>
              <a:rPr lang="en-US" sz="1800" dirty="0"/>
              <a:t>Evaluation Methods</a:t>
            </a:r>
            <a:endParaRPr lang="en-US" dirty="0"/>
          </a:p>
          <a:p>
            <a:r>
              <a:rPr lang="en-US" dirty="0"/>
              <a:t>Methods</a:t>
            </a:r>
          </a:p>
          <a:p>
            <a:r>
              <a:rPr lang="en-US" dirty="0"/>
              <a:t>Conclusion</a:t>
            </a:r>
          </a:p>
          <a:p>
            <a:r>
              <a:rPr lang="en-US" dirty="0"/>
              <a:t>Future Works </a:t>
            </a:r>
          </a:p>
          <a:p>
            <a:r>
              <a:rPr lang="en-US" dirty="0"/>
              <a:t>References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043142" y="2625703"/>
            <a:ext cx="8699744" cy="535532"/>
          </a:xfrm>
        </p:spPr>
        <p:txBody>
          <a:bodyPr/>
          <a:lstStyle/>
          <a:p>
            <a:pPr marL="0" indent="0">
              <a:buNone/>
            </a:pPr>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Recording</a:t>
            </a:r>
          </a:p>
        </p:txBody>
      </p:sp>
      <p:pic>
        <p:nvPicPr>
          <p:cNvPr id="6" name="Picture 5">
            <a:extLst>
              <a:ext uri="{FF2B5EF4-FFF2-40B4-BE49-F238E27FC236}">
                <a16:creationId xmlns:a16="http://schemas.microsoft.com/office/drawing/2014/main" id="{1416507B-4082-4F22-B81E-752C4418DA9C}"/>
              </a:ext>
            </a:extLst>
          </p:cNvPr>
          <p:cNvPicPr>
            <a:picLocks noChangeAspect="1"/>
          </p:cNvPicPr>
          <p:nvPr/>
        </p:nvPicPr>
        <p:blipFill>
          <a:blip r:embed="rId2"/>
          <a:stretch>
            <a:fillRect/>
          </a:stretch>
        </p:blipFill>
        <p:spPr>
          <a:xfrm>
            <a:off x="2474585" y="3435696"/>
            <a:ext cx="6696075" cy="2181225"/>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4243639" y="1933580"/>
            <a:ext cx="7639050" cy="3967401"/>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4153378" cy="3529013"/>
          </a:xfrm>
        </p:spPr>
        <p:txBody>
          <a:bodyPr/>
          <a:lstStyle/>
          <a:p>
            <a:pPr>
              <a:lnSpc>
                <a:spcPct val="107000"/>
              </a:lnSpc>
              <a:spcAft>
                <a:spcPts val="800"/>
              </a:spcAft>
            </a:pPr>
            <a:r>
              <a:rPr lang="en-US" dirty="0">
                <a:latin typeface="MinionLT-Regular"/>
                <a:ea typeface="Calibri" panose="020F0502020204030204" pitchFamily="34" charset="0"/>
                <a:cs typeface="Arial" panose="020B0604020202020204" pitchFamily="34" charset="0"/>
              </a:rPr>
              <a:t>AD diagnosis model </a:t>
            </a:r>
          </a:p>
        </p:txBody>
      </p:sp>
    </p:spTree>
    <p:extLst>
      <p:ext uri="{BB962C8B-B14F-4D97-AF65-F5344CB8AC3E}">
        <p14:creationId xmlns:p14="http://schemas.microsoft.com/office/powerpoint/2010/main" val="368156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dirty="0">
                <a:latin typeface="MinionLT-Regular"/>
                <a:ea typeface="Calibri" panose="020F0502020204030204" pitchFamily="34" charset="0"/>
                <a:cs typeface="Arial" panose="020B0604020202020204" pitchFamily="34" charset="0"/>
              </a:rPr>
              <a:t>Filtering and EEG rhythm calculation</a:t>
            </a:r>
          </a:p>
          <a:p>
            <a:r>
              <a:rPr lang="en-US" dirty="0">
                <a:latin typeface="MinionLT-Regular"/>
                <a:ea typeface="Calibri" panose="020F0502020204030204" pitchFamily="34" charset="0"/>
                <a:cs typeface="Arial" panose="020B0604020202020204" pitchFamily="34" charset="0"/>
              </a:rPr>
              <a:t>Artifact reduction algorithms</a:t>
            </a:r>
          </a:p>
          <a:p>
            <a:r>
              <a:rPr lang="en-US" dirty="0">
                <a:latin typeface="MinionLT-Regular"/>
                <a:ea typeface="Calibri" panose="020F0502020204030204" pitchFamily="34" charset="0"/>
                <a:cs typeface="Arial" panose="020B0604020202020204" pitchFamily="34" charset="0"/>
              </a:rPr>
              <a:t>Expert supervision</a:t>
            </a:r>
          </a:p>
          <a:p>
            <a:r>
              <a:rPr lang="en-US" dirty="0">
                <a:latin typeface="MinionLT-Regular"/>
                <a:ea typeface="Calibri" panose="020F0502020204030204" pitchFamily="34" charset="0"/>
                <a:cs typeface="Arial" panose="020B0604020202020204" pitchFamily="34" charset="0"/>
              </a:rPr>
              <a:t>Data reduction</a:t>
            </a:r>
          </a:p>
          <a:p>
            <a:r>
              <a:rPr lang="en-US" dirty="0">
                <a:latin typeface="MinionLT-Regular"/>
                <a:ea typeface="Calibri" panose="020F0502020204030204" pitchFamily="34" charset="0"/>
                <a:cs typeface="Arial" panose="020B0604020202020204" pitchFamily="34" charset="0"/>
              </a:rPr>
              <a:t>Source localization</a:t>
            </a:r>
          </a:p>
          <a:p>
            <a:r>
              <a:rPr lang="en-US" dirty="0">
                <a:latin typeface="MinionLT-Regular"/>
                <a:ea typeface="Calibri" panose="020F0502020204030204" pitchFamily="34" charset="0"/>
                <a:cs typeface="Arial" panose="020B0604020202020204" pitchFamily="34" charset="0"/>
              </a:rPr>
              <a:t>Data augmentation</a:t>
            </a:r>
          </a:p>
          <a:p>
            <a:r>
              <a:rPr lang="en-US" dirty="0">
                <a:latin typeface="MinionLT-Regular"/>
                <a:ea typeface="Calibri" panose="020F0502020204030204" pitchFamily="34" charset="0"/>
                <a:cs typeface="Arial" panose="020B0604020202020204" pitchFamily="34" charset="0"/>
              </a:rPr>
              <a:t>Normalization, and input generating for Deep Neural Network (DNN)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 name="Picture 2">
            <a:extLst>
              <a:ext uri="{FF2B5EF4-FFF2-40B4-BE49-F238E27FC236}">
                <a16:creationId xmlns:a16="http://schemas.microsoft.com/office/drawing/2014/main" id="{B72DF90B-A050-4C3D-BCEA-287DE2E1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468" y="4625196"/>
            <a:ext cx="28479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39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052329" cy="3529013"/>
          </a:xfrm>
        </p:spPr>
        <p:txBody>
          <a:bodyPr/>
          <a:lstStyle/>
          <a:p>
            <a:pPr marL="0" indent="0">
              <a:buNone/>
            </a:pPr>
            <a:r>
              <a:rPr lang="en-US" dirty="0">
                <a:latin typeface="MinionLT-Regular"/>
                <a:ea typeface="Calibri" panose="020F0502020204030204" pitchFamily="34" charset="0"/>
                <a:cs typeface="Arial" panose="020B0604020202020204" pitchFamily="34" charset="0"/>
              </a:rPr>
              <a:t>Determining of the window size</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7" name="Picture 6">
            <a:extLst>
              <a:ext uri="{FF2B5EF4-FFF2-40B4-BE49-F238E27FC236}">
                <a16:creationId xmlns:a16="http://schemas.microsoft.com/office/drawing/2014/main" id="{181F58D5-F729-46AB-9E99-347D9E44DC27}"/>
              </a:ext>
            </a:extLst>
          </p:cNvPr>
          <p:cNvPicPr>
            <a:picLocks noChangeAspect="1"/>
          </p:cNvPicPr>
          <p:nvPr/>
        </p:nvPicPr>
        <p:blipFill>
          <a:blip r:embed="rId3"/>
          <a:stretch>
            <a:fillRect/>
          </a:stretch>
        </p:blipFill>
        <p:spPr>
          <a:xfrm>
            <a:off x="4306605" y="2037202"/>
            <a:ext cx="6096000" cy="3276600"/>
          </a:xfrm>
          <a:prstGeom prst="rect">
            <a:avLst/>
          </a:prstGeom>
        </p:spPr>
      </p:pic>
    </p:spTree>
    <p:extLst>
      <p:ext uri="{BB962C8B-B14F-4D97-AF65-F5344CB8AC3E}">
        <p14:creationId xmlns:p14="http://schemas.microsoft.com/office/powerpoint/2010/main" val="284433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496907" cy="3529013"/>
          </a:xfrm>
        </p:spPr>
        <p:txBody>
          <a:bodyPr/>
          <a:lstStyle/>
          <a:p>
            <a:pPr marL="0" indent="0">
              <a:lnSpc>
                <a:spcPct val="107000"/>
              </a:lnSpc>
              <a:spcAft>
                <a:spcPts val="800"/>
              </a:spcAft>
              <a:buNone/>
            </a:pPr>
            <a:r>
              <a:rPr lang="en-US" dirty="0">
                <a:latin typeface="MinionLT-Regular"/>
                <a:ea typeface="Calibri" panose="020F0502020204030204" pitchFamily="34" charset="0"/>
                <a:cs typeface="Arial" panose="020B0604020202020204" pitchFamily="34" charset="0"/>
              </a:rPr>
              <a:t>Dimension reduction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8" name="Picture 7">
            <a:extLst>
              <a:ext uri="{FF2B5EF4-FFF2-40B4-BE49-F238E27FC236}">
                <a16:creationId xmlns:a16="http://schemas.microsoft.com/office/drawing/2014/main" id="{F3A37A27-7489-4BE9-808F-F2DF29AD8D9E}"/>
              </a:ext>
            </a:extLst>
          </p:cNvPr>
          <p:cNvPicPr>
            <a:picLocks noChangeAspect="1"/>
          </p:cNvPicPr>
          <p:nvPr/>
        </p:nvPicPr>
        <p:blipFill>
          <a:blip r:embed="rId2"/>
          <a:stretch>
            <a:fillRect/>
          </a:stretch>
        </p:blipFill>
        <p:spPr>
          <a:xfrm>
            <a:off x="3973122" y="1287250"/>
            <a:ext cx="6809633" cy="4398467"/>
          </a:xfrm>
          <a:prstGeom prst="rect">
            <a:avLst/>
          </a:prstGeom>
        </p:spPr>
      </p:pic>
    </p:spTree>
    <p:extLst>
      <p:ext uri="{BB962C8B-B14F-4D97-AF65-F5344CB8AC3E}">
        <p14:creationId xmlns:p14="http://schemas.microsoft.com/office/powerpoint/2010/main" val="137400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215165" cy="3529013"/>
          </a:xfrm>
        </p:spPr>
        <p:txBody>
          <a:bodyPr/>
          <a:lstStyle/>
          <a:p>
            <a:pPr>
              <a:lnSpc>
                <a:spcPct val="107000"/>
              </a:lnSpc>
              <a:spcAft>
                <a:spcPts val="800"/>
              </a:spcAft>
            </a:pPr>
            <a:r>
              <a:rPr lang="en-US" dirty="0"/>
              <a:t>Delta: has a frequency of 3 Hz or below</a:t>
            </a:r>
          </a:p>
          <a:p>
            <a:pPr>
              <a:lnSpc>
                <a:spcPct val="107000"/>
              </a:lnSpc>
              <a:spcAft>
                <a:spcPts val="800"/>
              </a:spcAft>
            </a:pPr>
            <a:r>
              <a:rPr lang="en-US" dirty="0"/>
              <a:t>Theta: has a frequency of 3.5 to 7.5 Hz</a:t>
            </a:r>
          </a:p>
          <a:p>
            <a:pPr>
              <a:lnSpc>
                <a:spcPct val="107000"/>
              </a:lnSpc>
              <a:spcAft>
                <a:spcPts val="800"/>
              </a:spcAft>
            </a:pPr>
            <a:r>
              <a:rPr lang="en-US" dirty="0"/>
              <a:t>Alpha: has a frequency between 7.5 and 13 Hz</a:t>
            </a:r>
          </a:p>
          <a:p>
            <a:pPr>
              <a:lnSpc>
                <a:spcPct val="107000"/>
              </a:lnSpc>
              <a:spcAft>
                <a:spcPts val="800"/>
              </a:spcAft>
            </a:pPr>
            <a:r>
              <a:rPr lang="en-US" dirty="0">
                <a:latin typeface="MinionLT-Regular"/>
                <a:ea typeface="Calibri" panose="020F0502020204030204" pitchFamily="34" charset="0"/>
                <a:cs typeface="Arial" panose="020B0604020202020204" pitchFamily="34" charset="0"/>
              </a:rPr>
              <a:t>Beta</a:t>
            </a:r>
            <a:r>
              <a:rPr lang="en-US" dirty="0"/>
              <a:t>: : has a frequency between 13 and 25 Hz</a:t>
            </a:r>
          </a:p>
          <a:p>
            <a:pPr>
              <a:lnSpc>
                <a:spcPct val="107000"/>
              </a:lnSpc>
              <a:spcAft>
                <a:spcPts val="800"/>
              </a:spcAft>
            </a:pPr>
            <a:endParaRPr lang="en-US" dirty="0">
              <a:latin typeface="MinionLT-Regular"/>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Preprocessing</a:t>
            </a:r>
          </a:p>
        </p:txBody>
      </p:sp>
      <p:pic>
        <p:nvPicPr>
          <p:cNvPr id="5122" name="Picture 2">
            <a:extLst>
              <a:ext uri="{FF2B5EF4-FFF2-40B4-BE49-F238E27FC236}">
                <a16:creationId xmlns:a16="http://schemas.microsoft.com/office/drawing/2014/main" id="{52577CDA-286F-47C1-9D93-84CEFDF1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840" y="2358312"/>
            <a:ext cx="6061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27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Processing</a:t>
            </a:r>
          </a:p>
        </p:txBody>
      </p:sp>
      <p:pic>
        <p:nvPicPr>
          <p:cNvPr id="6" name="Picture 5">
            <a:extLst>
              <a:ext uri="{FF2B5EF4-FFF2-40B4-BE49-F238E27FC236}">
                <a16:creationId xmlns:a16="http://schemas.microsoft.com/office/drawing/2014/main" id="{EA8ACDDC-DE0C-474A-A51D-9ADA2836013D}"/>
              </a:ext>
            </a:extLst>
          </p:cNvPr>
          <p:cNvPicPr/>
          <p:nvPr/>
        </p:nvPicPr>
        <p:blipFill>
          <a:blip r:embed="rId3"/>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5E2D4-8057-4F2B-AA48-66B83D992D36}"/>
              </a:ext>
            </a:extLst>
          </p:cNvPr>
          <p:cNvPicPr/>
          <p:nvPr/>
        </p:nvPicPr>
        <p:blipFill>
          <a:blip r:embed="rId3"/>
          <a:stretch>
            <a:fillRect/>
          </a:stretch>
        </p:blipFill>
        <p:spPr>
          <a:xfrm>
            <a:off x="3607845" y="2759242"/>
            <a:ext cx="6540236" cy="365682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7720240" cy="535531"/>
          </a:xfrm>
        </p:spPr>
        <p:txBody>
          <a:bodyPr/>
          <a:lstStyle/>
          <a:p>
            <a:pPr marL="0" indent="0">
              <a:lnSpc>
                <a:spcPct val="107000"/>
              </a:lnSpc>
              <a:spcAft>
                <a:spcPts val="800"/>
              </a:spcAft>
              <a:buNone/>
            </a:pPr>
            <a:r>
              <a:rPr lang="en-US" dirty="0"/>
              <a:t>Pie chart of the percentages of Decision-making approaches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 of Studies</a:t>
            </a:r>
          </a:p>
        </p:txBody>
      </p:sp>
    </p:spTree>
    <p:extLst>
      <p:ext uri="{BB962C8B-B14F-4D97-AF65-F5344CB8AC3E}">
        <p14:creationId xmlns:p14="http://schemas.microsoft.com/office/powerpoint/2010/main" val="253729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720386"/>
          </a:xfrm>
        </p:spPr>
        <p:txBody>
          <a:bodyPr/>
          <a:lstStyle/>
          <a:p>
            <a:pPr>
              <a:lnSpc>
                <a:spcPct val="107000"/>
              </a:lnSpc>
              <a:spcAft>
                <a:spcPts val="800"/>
              </a:spcAft>
            </a:pPr>
            <a:r>
              <a:rPr lang="en-US" dirty="0"/>
              <a:t>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a:t>
            </a:r>
            <a:r>
              <a:rPr lang="en-US" dirty="0">
                <a:solidFill>
                  <a:srgbClr val="FF0000"/>
                </a:solidFill>
              </a:rPr>
              <a:t>DWT</a:t>
            </a:r>
            <a:r>
              <a:rPr lang="en-US" dirty="0"/>
              <a:t>)</a:t>
            </a:r>
            <a:endParaRPr lang="en-US" u="sng" dirty="0"/>
          </a:p>
          <a:p>
            <a:pPr lvl="1">
              <a:lnSpc>
                <a:spcPct val="107000"/>
              </a:lnSpc>
              <a:spcAft>
                <a:spcPts val="800"/>
              </a:spcAft>
            </a:pPr>
            <a:r>
              <a:rPr lang="en-US" dirty="0"/>
              <a:t>Empirical Mode Decomposition (EMD)</a:t>
            </a:r>
          </a:p>
          <a:p>
            <a:pPr>
              <a:lnSpc>
                <a:spcPct val="107000"/>
              </a:lnSpc>
              <a:spcAft>
                <a:spcPts val="800"/>
              </a:spcAft>
            </a:pPr>
            <a:r>
              <a:rPr lang="en-US" dirty="0"/>
              <a:t>Right choice of the features removed up to 82% of the EEG spectral features and increased the accuracy of the classifier more than 17%</a:t>
            </a: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Feature Extraction</a:t>
            </a:r>
          </a:p>
        </p:txBody>
      </p:sp>
    </p:spTree>
    <p:extLst>
      <p:ext uri="{BB962C8B-B14F-4D97-AF65-F5344CB8AC3E}">
        <p14:creationId xmlns:p14="http://schemas.microsoft.com/office/powerpoint/2010/main" val="1342784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272440" cy="3801349"/>
          </a:xfrm>
        </p:spPr>
        <p:txBody>
          <a:bodyPr/>
          <a:lstStyle/>
          <a:p>
            <a:pPr>
              <a:lnSpc>
                <a:spcPct val="107000"/>
              </a:lnSpc>
              <a:spcAft>
                <a:spcPts val="800"/>
              </a:spcAft>
            </a:pPr>
            <a:r>
              <a:rPr lang="en-US" dirty="0"/>
              <a:t>Event Related Potentials (ERP)</a:t>
            </a:r>
          </a:p>
          <a:p>
            <a:pPr lvl="1">
              <a:lnSpc>
                <a:spcPct val="107000"/>
              </a:lnSpc>
              <a:spcAft>
                <a:spcPts val="800"/>
              </a:spcAft>
            </a:pPr>
            <a:r>
              <a:rPr lang="en-US" dirty="0"/>
              <a:t>ERP are electric potentials elicited in the brain as a response to an auditory or visual stimulus.</a:t>
            </a:r>
          </a:p>
          <a:p>
            <a:pPr>
              <a:lnSpc>
                <a:spcPct val="107000"/>
              </a:lnSpc>
              <a:spcAft>
                <a:spcPts val="800"/>
              </a:spcAft>
            </a:pPr>
            <a:r>
              <a:rPr lang="en-US" dirty="0"/>
              <a:t>Complexity</a:t>
            </a:r>
          </a:p>
          <a:p>
            <a:pPr lvl="1">
              <a:lnSpc>
                <a:spcPct val="107000"/>
              </a:lnSpc>
              <a:spcAft>
                <a:spcPts val="800"/>
              </a:spcAft>
            </a:pPr>
            <a:r>
              <a:rPr lang="en-US" dirty="0"/>
              <a:t>Lower complexity and irregularity compared to HC</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Time domain features</a:t>
            </a:r>
          </a:p>
        </p:txBody>
      </p:sp>
      <p:pic>
        <p:nvPicPr>
          <p:cNvPr id="6146" name="Picture 2" descr="undefined">
            <a:extLst>
              <a:ext uri="{FF2B5EF4-FFF2-40B4-BE49-F238E27FC236}">
                <a16:creationId xmlns:a16="http://schemas.microsoft.com/office/drawing/2014/main" id="{52A29B93-6D74-41E2-A64A-0A6E9A74E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4787" y="2106783"/>
            <a:ext cx="4379547"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2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marL="0" indent="0">
              <a:buNone/>
            </a:pPr>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85" y="1822781"/>
            <a:ext cx="2926942" cy="434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a:t>
            </a:r>
          </a:p>
          <a:p>
            <a:pPr lvl="1">
              <a:lnSpc>
                <a:spcPct val="107000"/>
              </a:lnSpc>
              <a:spcAft>
                <a:spcPts val="800"/>
              </a:spcAft>
            </a:pPr>
            <a:r>
              <a:rPr lang="en-US" dirty="0"/>
              <a:t>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a:t>
            </a:r>
          </a:p>
          <a:p>
            <a:pPr lvl="1">
              <a:lnSpc>
                <a:spcPct val="107000"/>
              </a:lnSpc>
              <a:spcAft>
                <a:spcPts val="800"/>
              </a:spcAft>
            </a:pPr>
            <a:r>
              <a:rPr lang="en-US" dirty="0"/>
              <a:t>Relative power in the fast rhythms (alpha and beta) decreases, while the relative power in the slow rhythms (delta and theta) increases.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Frequency domain analysis </a:t>
            </a:r>
          </a:p>
        </p:txBody>
      </p:sp>
      <p:pic>
        <p:nvPicPr>
          <p:cNvPr id="6" name="Picture 5">
            <a:extLst>
              <a:ext uri="{FF2B5EF4-FFF2-40B4-BE49-F238E27FC236}">
                <a16:creationId xmlns:a16="http://schemas.microsoft.com/office/drawing/2014/main" id="{51B4EC49-500F-4F4D-8941-E6ED629F567E}"/>
              </a:ext>
            </a:extLst>
          </p:cNvPr>
          <p:cNvPicPr>
            <a:picLocks noChangeAspect="1"/>
          </p:cNvPicPr>
          <p:nvPr/>
        </p:nvPicPr>
        <p:blipFill>
          <a:blip r:embed="rId3"/>
          <a:stretch>
            <a:fillRect/>
          </a:stretch>
        </p:blipFill>
        <p:spPr>
          <a:xfrm>
            <a:off x="8819937" y="2358312"/>
            <a:ext cx="1888206" cy="2029963"/>
          </a:xfrm>
          <a:prstGeom prst="rect">
            <a:avLst/>
          </a:prstGeom>
        </p:spPr>
      </p:pic>
      <p:pic>
        <p:nvPicPr>
          <p:cNvPr id="10" name="Picture 9">
            <a:extLst>
              <a:ext uri="{FF2B5EF4-FFF2-40B4-BE49-F238E27FC236}">
                <a16:creationId xmlns:a16="http://schemas.microsoft.com/office/drawing/2014/main" id="{6A1945F1-FC81-41CD-B223-A8A48FD9BCD6}"/>
              </a:ext>
            </a:extLst>
          </p:cNvPr>
          <p:cNvPicPr>
            <a:picLocks noChangeAspect="1"/>
          </p:cNvPicPr>
          <p:nvPr/>
        </p:nvPicPr>
        <p:blipFill>
          <a:blip r:embed="rId4"/>
          <a:stretch>
            <a:fillRect/>
          </a:stretch>
        </p:blipFill>
        <p:spPr>
          <a:xfrm>
            <a:off x="8819937" y="4643386"/>
            <a:ext cx="1888207" cy="1854728"/>
          </a:xfrm>
          <a:prstGeom prst="rect">
            <a:avLst/>
          </a:prstGeom>
        </p:spPr>
      </p:pic>
    </p:spTree>
    <p:extLst>
      <p:ext uri="{BB962C8B-B14F-4D97-AF65-F5344CB8AC3E}">
        <p14:creationId xmlns:p14="http://schemas.microsoft.com/office/powerpoint/2010/main" val="4106083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2392906"/>
          </a:xfrm>
        </p:spPr>
        <p:txBody>
          <a:bodyPr/>
          <a:lstStyle/>
          <a:p>
            <a:pPr marL="342900" lvl="0" indent="-342900" rtl="0">
              <a:lnSpc>
                <a:spcPct val="107000"/>
              </a:lnSpc>
              <a:spcAft>
                <a:spcPts val="800"/>
              </a:spcAft>
              <a:buFont typeface="Symbol" panose="05050102010706020507" pitchFamily="18" charset="2"/>
              <a:buChar char=""/>
            </a:pPr>
            <a:r>
              <a:rPr lang="en-US" dirty="0"/>
              <a:t>88 subjects  </a:t>
            </a:r>
          </a:p>
          <a:p>
            <a:pPr marL="800100" lvl="1" indent="-342900">
              <a:lnSpc>
                <a:spcPct val="107000"/>
              </a:lnSpc>
              <a:spcAft>
                <a:spcPts val="800"/>
              </a:spcAft>
              <a:buFont typeface="Symbol" panose="05050102010706020507" pitchFamily="18" charset="2"/>
              <a:buChar char=""/>
            </a:pPr>
            <a:r>
              <a:rPr lang="en-US" dirty="0"/>
              <a:t>36 Alzheimer’s patients</a:t>
            </a: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23 frontotemporal dementia patients</a:t>
            </a: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 29 healthy age-matched subjects</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Datasets</a:t>
            </a:r>
          </a:p>
        </p:txBody>
      </p:sp>
      <p:sp>
        <p:nvSpPr>
          <p:cNvPr id="5" name="Slide Text">
            <a:extLst>
              <a:ext uri="{FF2B5EF4-FFF2-40B4-BE49-F238E27FC236}">
                <a16:creationId xmlns:a16="http://schemas.microsoft.com/office/drawing/2014/main" id="{0FF9DCFF-2E47-437D-8669-7A93C9A5B4F6}"/>
              </a:ext>
            </a:extLst>
          </p:cNvPr>
          <p:cNvSpPr txBox="1">
            <a:spLocks/>
          </p:cNvSpPr>
          <p:nvPr/>
        </p:nvSpPr>
        <p:spPr>
          <a:xfrm>
            <a:off x="2740426" y="5895975"/>
            <a:ext cx="7407655" cy="7020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Afrantou</a:t>
            </a:r>
            <a:r>
              <a:rPr lang="en-US" sz="1050" dirty="0">
                <a:latin typeface="Segoe UI" panose="020B0502040204020203" pitchFamily="34" charset="0"/>
                <a:ea typeface="Calibri" panose="020F0502020204030204" pitchFamily="34" charset="0"/>
              </a:rPr>
              <a:t>, T.; Ioannidis, P.; </a:t>
            </a:r>
            <a:r>
              <a:rPr lang="en-US" sz="1050" dirty="0" err="1">
                <a:latin typeface="Segoe UI" panose="020B0502040204020203" pitchFamily="34" charset="0"/>
                <a:ea typeface="Calibri" panose="020F0502020204030204" pitchFamily="34" charset="0"/>
              </a:rPr>
              <a:t>Grigoriadis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Tsalikakis</a:t>
            </a:r>
            <a:r>
              <a:rPr lang="en-US" sz="1050" dirty="0">
                <a:latin typeface="Segoe UI" panose="020B0502040204020203" pitchFamily="34" charset="0"/>
                <a:ea typeface="Calibri" panose="020F0502020204030204" pitchFamily="34" charset="0"/>
              </a:rPr>
              <a:t>, D.G.; </a:t>
            </a:r>
            <a:r>
              <a:rPr lang="en-US" sz="1050" dirty="0" err="1">
                <a:latin typeface="Segoe UI" panose="020B0502040204020203" pitchFamily="34" charset="0"/>
                <a:ea typeface="Calibri" panose="020F0502020204030204" pitchFamily="34" charset="0"/>
              </a:rPr>
              <a:t>Angelidis</a:t>
            </a:r>
            <a:r>
              <a:rPr lang="en-US" sz="1050" dirty="0">
                <a:latin typeface="Segoe UI" panose="020B0502040204020203" pitchFamily="34" charset="0"/>
                <a:ea typeface="Calibri" panose="020F0502020204030204" pitchFamily="34" charset="0"/>
              </a:rPr>
              <a:t>, P.; </a:t>
            </a:r>
            <a:r>
              <a:rPr lang="en-US" sz="1050" dirty="0" err="1">
                <a:latin typeface="Segoe UI" panose="020B0502040204020203" pitchFamily="34" charset="0"/>
                <a:ea typeface="Calibri" panose="020F0502020204030204" pitchFamily="34" charset="0"/>
              </a:rPr>
              <a:t>Tsipouras</a:t>
            </a:r>
            <a:r>
              <a:rPr lang="en-US" sz="1050" dirty="0">
                <a:latin typeface="Segoe UI" panose="020B0502040204020203" pitchFamily="34" charset="0"/>
                <a:ea typeface="Calibri" panose="020F0502020204030204" pitchFamily="34" charset="0"/>
              </a:rPr>
              <a:t>, M.G.; </a:t>
            </a:r>
            <a:r>
              <a:rPr lang="en-US" sz="1050" dirty="0" err="1">
                <a:latin typeface="Segoe UI" panose="020B0502040204020203" pitchFamily="34" charset="0"/>
                <a:ea typeface="Calibri" panose="020F0502020204030204" pitchFamily="34" charset="0"/>
              </a:rPr>
              <a:t>Glavas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et al. A Dataset of Scalp EEG Recordings of Alzheimer’s Disease, Frontotemporal Dementia and Healthy Subjects from Routine EEG. Data 2023, 8, 95. https://doi.org/10.3390/data8060095</a:t>
            </a:r>
          </a:p>
        </p:txBody>
      </p:sp>
    </p:spTree>
    <p:extLst>
      <p:ext uri="{BB962C8B-B14F-4D97-AF65-F5344CB8AC3E}">
        <p14:creationId xmlns:p14="http://schemas.microsoft.com/office/powerpoint/2010/main" val="174761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EEG</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1520111"/>
          </a:xfrm>
        </p:spPr>
        <p:txBody>
          <a:bodyPr/>
          <a:lstStyle/>
          <a:p>
            <a:pPr marL="342900" lvl="0" indent="-342900" rtl="0">
              <a:lnSpc>
                <a:spcPct val="107000"/>
              </a:lnSpc>
              <a:spcAft>
                <a:spcPts val="800"/>
              </a:spcAft>
              <a:buFont typeface="Symbol" panose="05050102010706020507" pitchFamily="18" charset="2"/>
              <a:buChar char=""/>
            </a:pPr>
            <a:r>
              <a:rPr lang="en-US" dirty="0"/>
              <a:t>27 subjects</a:t>
            </a:r>
          </a:p>
          <a:p>
            <a:pPr marL="800100" lvl="1" indent="-342900">
              <a:lnSpc>
                <a:spcPct val="107000"/>
              </a:lnSpc>
              <a:spcAft>
                <a:spcPts val="800"/>
              </a:spcAft>
              <a:buFont typeface="Symbol" panose="05050102010706020507" pitchFamily="18" charset="2"/>
              <a:buChar char=""/>
            </a:pPr>
            <a:r>
              <a:rPr lang="en-US" dirty="0"/>
              <a:t>16 normal</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11 MCI </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Datasets</a:t>
            </a:r>
          </a:p>
        </p:txBody>
      </p:sp>
      <p:sp>
        <p:nvSpPr>
          <p:cNvPr id="5" name="Slide Text">
            <a:extLst>
              <a:ext uri="{FF2B5EF4-FFF2-40B4-BE49-F238E27FC236}">
                <a16:creationId xmlns:a16="http://schemas.microsoft.com/office/drawing/2014/main" id="{0FF9DCFF-2E47-437D-8669-7A93C9A5B4F6}"/>
              </a:ext>
            </a:extLst>
          </p:cNvPr>
          <p:cNvSpPr txBox="1">
            <a:spLocks/>
          </p:cNvSpPr>
          <p:nvPr/>
        </p:nvSpPr>
        <p:spPr>
          <a:xfrm>
            <a:off x="2740426" y="5895975"/>
            <a:ext cx="7407655" cy="70204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 </a:t>
            </a:r>
            <a:r>
              <a:rPr lang="en-US" sz="1050" dirty="0" err="1">
                <a:latin typeface="Segoe UI" panose="020B0502040204020203" pitchFamily="34" charset="0"/>
                <a:ea typeface="Calibri" panose="020F0502020204030204" pitchFamily="34" charset="0"/>
              </a:rPr>
              <a:t>Kashefpoor</a:t>
            </a:r>
            <a:r>
              <a:rPr lang="en-US" sz="1050" dirty="0">
                <a:latin typeface="Segoe UI" panose="020B0502040204020203" pitchFamily="34" charset="0"/>
                <a:ea typeface="Calibri" panose="020F0502020204030204" pitchFamily="34" charset="0"/>
              </a:rPr>
              <a:t>, H. Rabbani, M. </a:t>
            </a:r>
            <a:r>
              <a:rPr lang="en-US" sz="1050" dirty="0" err="1">
                <a:latin typeface="Segoe UI" panose="020B0502040204020203" pitchFamily="34" charset="0"/>
                <a:ea typeface="Calibri" panose="020F0502020204030204" pitchFamily="34" charset="0"/>
              </a:rPr>
              <a:t>Barekatain</a:t>
            </a:r>
            <a:r>
              <a:rPr lang="en-US" sz="1050" dirty="0">
                <a:latin typeface="Segoe UI" panose="020B0502040204020203" pitchFamily="34" charset="0"/>
                <a:ea typeface="Calibri" panose="020F0502020204030204" pitchFamily="34" charset="0"/>
              </a:rPr>
              <a:t>, "Supervised dictionary learning of EEG signals for mild cognitive impairment diagnosis", Biomedical Signal Processing &amp; Control, vol. 53, pp. 101559,  2019.</a:t>
            </a:r>
          </a:p>
          <a:p>
            <a:pPr marL="0" indent="0" algn="ctr">
              <a:buNone/>
            </a:pPr>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678259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213812"/>
            <a:ext cx="5324417" cy="4229852"/>
          </a:xfrm>
        </p:spPr>
        <p:txBody>
          <a:bodyPr/>
          <a:lstStyle/>
          <a:p>
            <a:pPr marL="0" indent="0">
              <a:lnSpc>
                <a:spcPct val="107000"/>
              </a:lnSpc>
              <a:spcAft>
                <a:spcPts val="800"/>
              </a:spcAft>
              <a:buNone/>
            </a:pPr>
            <a:r>
              <a:rPr lang="en-US" dirty="0"/>
              <a:t>K-fold </a:t>
            </a:r>
          </a:p>
          <a:p>
            <a:pPr marL="1257300" lvl="2" indent="-342900">
              <a:lnSpc>
                <a:spcPct val="107000"/>
              </a:lnSpc>
              <a:spcAft>
                <a:spcPts val="800"/>
              </a:spcAft>
              <a:buFont typeface="Symbol" panose="05050102010706020507" pitchFamily="18" charset="2"/>
              <a:buChar char=""/>
            </a:pPr>
            <a:r>
              <a:rPr lang="en-US" dirty="0"/>
              <a:t>Dataset is randomly split into k equal-sized folds</a:t>
            </a:r>
          </a:p>
          <a:p>
            <a:pPr marL="1257300" lvl="2" indent="-342900">
              <a:lnSpc>
                <a:spcPct val="107000"/>
              </a:lnSpc>
              <a:spcAft>
                <a:spcPts val="800"/>
              </a:spcAft>
              <a:buFont typeface="Symbol" panose="05050102010706020507" pitchFamily="18" charset="2"/>
              <a:buChar char=""/>
            </a:pPr>
            <a:r>
              <a:rPr lang="en-US" dirty="0"/>
              <a:t>Each fold is then used as a test set once, while the remaining k-1 folds are used as the training set</a:t>
            </a:r>
          </a:p>
          <a:p>
            <a:pPr marL="1257300" lvl="2" indent="-342900">
              <a:lnSpc>
                <a:spcPct val="107000"/>
              </a:lnSpc>
              <a:spcAft>
                <a:spcPts val="800"/>
              </a:spcAft>
              <a:buFont typeface="Symbol" panose="05050102010706020507" pitchFamily="18" charset="2"/>
              <a:buChar char=""/>
            </a:pPr>
            <a:r>
              <a:rPr lang="en-US" dirty="0"/>
              <a:t> This process is repeated k times, with each fold serving as the test set exactly once.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pic>
        <p:nvPicPr>
          <p:cNvPr id="11" name="Picture 10">
            <a:extLst>
              <a:ext uri="{FF2B5EF4-FFF2-40B4-BE49-F238E27FC236}">
                <a16:creationId xmlns:a16="http://schemas.microsoft.com/office/drawing/2014/main" id="{72BA5666-FD1F-4B8A-B667-F37C320D6D37}"/>
              </a:ext>
            </a:extLst>
          </p:cNvPr>
          <p:cNvPicPr>
            <a:picLocks noChangeAspect="1"/>
          </p:cNvPicPr>
          <p:nvPr/>
        </p:nvPicPr>
        <p:blipFill>
          <a:blip r:embed="rId3"/>
          <a:stretch>
            <a:fillRect/>
          </a:stretch>
        </p:blipFill>
        <p:spPr>
          <a:xfrm>
            <a:off x="5919502" y="2640570"/>
            <a:ext cx="6054069" cy="1960005"/>
          </a:xfrm>
          <a:prstGeom prst="rect">
            <a:avLst/>
          </a:prstGeom>
        </p:spPr>
      </p:pic>
    </p:spTree>
    <p:extLst>
      <p:ext uri="{BB962C8B-B14F-4D97-AF65-F5344CB8AC3E}">
        <p14:creationId xmlns:p14="http://schemas.microsoft.com/office/powerpoint/2010/main" val="1944426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A9EEFC-FC1C-4EFC-9C9B-8D3D325A38D7}"/>
              </a:ext>
            </a:extLst>
          </p:cNvPr>
          <p:cNvPicPr>
            <a:picLocks noChangeAspect="1"/>
          </p:cNvPicPr>
          <p:nvPr/>
        </p:nvPicPr>
        <p:blipFill>
          <a:blip r:embed="rId3"/>
          <a:stretch>
            <a:fillRect/>
          </a:stretch>
        </p:blipFill>
        <p:spPr>
          <a:xfrm>
            <a:off x="8157083" y="2337131"/>
            <a:ext cx="4034917" cy="2769335"/>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Evaluation 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4"/>
            <a:ext cx="7777390" cy="4213810"/>
          </a:xfrm>
        </p:spPr>
        <p:txBody>
          <a:bodyPr/>
          <a:lstStyle/>
          <a:p>
            <a:pPr marL="0" lvl="0" indent="0" rtl="0">
              <a:lnSpc>
                <a:spcPct val="107000"/>
              </a:lnSpc>
              <a:spcAft>
                <a:spcPts val="800"/>
              </a:spcAft>
              <a:buNone/>
            </a:pPr>
            <a:r>
              <a:rPr lang="en-US" dirty="0"/>
              <a:t>LOSO CV (Leave-One-Out Cross-Validation) **</a:t>
            </a:r>
          </a:p>
          <a:p>
            <a:pPr marL="800100" lvl="1" indent="-342900">
              <a:lnSpc>
                <a:spcPct val="107000"/>
              </a:lnSpc>
              <a:spcAft>
                <a:spcPts val="800"/>
              </a:spcAft>
              <a:buFont typeface="Symbol" panose="05050102010706020507" pitchFamily="18" charset="2"/>
              <a:buChar char=""/>
            </a:pPr>
            <a:r>
              <a:rPr lang="en-US" dirty="0"/>
              <a:t>Split the dataset into training and testing sets, using all but one observation as part of the training set.</a:t>
            </a:r>
          </a:p>
          <a:p>
            <a:pPr marL="800100" lvl="1" indent="-342900">
              <a:lnSpc>
                <a:spcPct val="107000"/>
              </a:lnSpc>
              <a:spcAft>
                <a:spcPts val="800"/>
              </a:spcAft>
              <a:buFont typeface="Symbol" panose="05050102010706020507" pitchFamily="18" charset="2"/>
              <a:buChar char=""/>
            </a:pPr>
            <a:r>
              <a:rPr lang="en-US" dirty="0"/>
              <a:t>Build the model using only data from the training set.</a:t>
            </a:r>
          </a:p>
          <a:p>
            <a:pPr marL="800100" lvl="1" indent="-342900">
              <a:lnSpc>
                <a:spcPct val="107000"/>
              </a:lnSpc>
              <a:spcAft>
                <a:spcPts val="800"/>
              </a:spcAft>
              <a:buFont typeface="Symbol" panose="05050102010706020507" pitchFamily="18" charset="2"/>
              <a:buChar char=""/>
            </a:pPr>
            <a:r>
              <a:rPr lang="en-US" dirty="0"/>
              <a:t>Use the model to predict the response value of the one observation left out of the model and calculate the mean squared error (MSE).</a:t>
            </a:r>
          </a:p>
          <a:p>
            <a:pPr marL="800100" lvl="1" indent="-342900">
              <a:lnSpc>
                <a:spcPct val="107000"/>
              </a:lnSpc>
              <a:spcAft>
                <a:spcPts val="800"/>
              </a:spcAft>
              <a:buFont typeface="Symbol" panose="05050102010706020507" pitchFamily="18" charset="2"/>
              <a:buChar char=""/>
            </a:pPr>
            <a:r>
              <a:rPr lang="en-US" dirty="0"/>
              <a:t>Repeat the process for each observation in the dataset, leaving out a different observation from the training set each time.</a:t>
            </a:r>
          </a:p>
          <a:p>
            <a:pPr marL="800100" lvl="1" indent="-342900">
              <a:lnSpc>
                <a:spcPct val="107000"/>
              </a:lnSpc>
              <a:spcAft>
                <a:spcPts val="800"/>
              </a:spcAft>
              <a:buFont typeface="Symbol" panose="05050102010706020507" pitchFamily="18" charset="2"/>
              <a:buChar char=""/>
            </a:pPr>
            <a:r>
              <a:rPr lang="en-US" dirty="0"/>
              <a:t>Calculate the test MSE to be the average of all of the test </a:t>
            </a:r>
            <a:r>
              <a:rPr lang="en-US" dirty="0" err="1"/>
              <a:t>MSEs.</a:t>
            </a:r>
            <a:endParaRPr lang="en-US" dirty="0"/>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Tree>
    <p:extLst>
      <p:ext uri="{BB962C8B-B14F-4D97-AF65-F5344CB8AC3E}">
        <p14:creationId xmlns:p14="http://schemas.microsoft.com/office/powerpoint/2010/main" val="202878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229853"/>
            <a:ext cx="8468704" cy="3572233"/>
          </a:xfrm>
        </p:spPr>
        <p:txBody>
          <a:bodyPr/>
          <a:lstStyle/>
          <a:p>
            <a:r>
              <a:rPr lang="en-US" dirty="0">
                <a:latin typeface="MinionLT-Regular"/>
                <a:ea typeface="Calibri" panose="020F0502020204030204" pitchFamily="34" charset="0"/>
                <a:cs typeface="Arial" panose="020B0604020202020204" pitchFamily="34" charset="0"/>
              </a:rPr>
              <a:t>Deep learning techniques in AD assessment:</a:t>
            </a:r>
          </a:p>
          <a:p>
            <a:pPr lvl="1"/>
            <a:r>
              <a:rPr lang="en-US" dirty="0">
                <a:latin typeface="MinionLT-Regular"/>
                <a:ea typeface="Calibri" panose="020F0502020204030204" pitchFamily="34" charset="0"/>
                <a:cs typeface="Arial" panose="020B0604020202020204" pitchFamily="34" charset="0"/>
              </a:rPr>
              <a:t>Convolutional neural network (CNN) </a:t>
            </a:r>
          </a:p>
          <a:p>
            <a:pPr lvl="1"/>
            <a:r>
              <a:rPr lang="en-US" dirty="0">
                <a:latin typeface="MinionLT-Regular"/>
                <a:ea typeface="Calibri" panose="020F0502020204030204" pitchFamily="34" charset="0"/>
                <a:cs typeface="Arial" panose="020B0604020202020204" pitchFamily="34" charset="0"/>
              </a:rPr>
              <a:t>MC-DCNN (Multi-Channel Deep Convolutional Neural Network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 Networks (ST-CNN)</a:t>
            </a:r>
          </a:p>
          <a:p>
            <a:pPr lvl="1"/>
            <a:r>
              <a:rPr lang="en-US" dirty="0">
                <a:latin typeface="MinionLT-Regular"/>
                <a:ea typeface="Calibri" panose="020F0502020204030204" pitchFamily="34" charset="0"/>
                <a:cs typeface="Arial" panose="020B0604020202020204" pitchFamily="34" charset="0"/>
              </a:rPr>
              <a:t>Transformers</a:t>
            </a:r>
          </a:p>
          <a:p>
            <a:pPr lvl="1"/>
            <a:endParaRPr lang="en-US" dirty="0">
              <a:effectLst/>
              <a:latin typeface="MinionLT-Regular"/>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38328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67E53-397C-4C86-AF3B-2BD7BBB16845}"/>
              </a:ext>
            </a:extLst>
          </p:cNvPr>
          <p:cNvPicPr/>
          <p:nvPr/>
        </p:nvPicPr>
        <p:blipFill>
          <a:blip r:embed="rId3"/>
          <a:stretch>
            <a:fillRect/>
          </a:stretch>
        </p:blipFill>
        <p:spPr>
          <a:xfrm>
            <a:off x="2987206" y="1028698"/>
            <a:ext cx="8523981" cy="4653522"/>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3091090" cy="2331873"/>
          </a:xfrm>
        </p:spPr>
        <p:txBody>
          <a:bodyPr/>
          <a:lstStyle/>
          <a:p>
            <a:endParaRPr lang="en-US" sz="1050" dirty="0">
              <a:effectLst/>
              <a:latin typeface="Segoe UI" panose="020B0502040204020203" pitchFamily="34" charset="0"/>
              <a:ea typeface="Calibri" panose="020F0502020204030204" pitchFamily="34" charset="0"/>
            </a:endParaRPr>
          </a:p>
          <a:p>
            <a:r>
              <a:rPr lang="en-US" dirty="0">
                <a:latin typeface="Calibri" panose="020F0502020204030204" pitchFamily="34" charset="0"/>
              </a:rPr>
              <a:t>890 participants</a:t>
            </a:r>
          </a:p>
          <a:p>
            <a:pPr lvl="1"/>
            <a:r>
              <a:rPr lang="en-US" dirty="0">
                <a:latin typeface="Calibri" panose="020F0502020204030204" pitchFamily="34" charset="0"/>
              </a:rPr>
              <a:t>189 MCI</a:t>
            </a:r>
          </a:p>
          <a:p>
            <a:pPr lvl="1"/>
            <a:r>
              <a:rPr lang="en-US" dirty="0">
                <a:latin typeface="Calibri" panose="020F0502020204030204" pitchFamily="34" charset="0"/>
              </a:rPr>
              <a:t>330 AD</a:t>
            </a:r>
          </a:p>
          <a:p>
            <a:pPr lvl="1"/>
            <a:r>
              <a:rPr lang="en-US" dirty="0">
                <a:latin typeface="Calibri" panose="020F0502020204030204" pitchFamily="34" charset="0"/>
              </a:rPr>
              <a:t>125 other dementias  </a:t>
            </a:r>
          </a:p>
          <a:p>
            <a:pPr lvl="1"/>
            <a:r>
              <a:rPr lang="en-US" dirty="0">
                <a:latin typeface="Calibri" panose="020F0502020204030204" pitchFamily="34" charset="0"/>
              </a:rPr>
              <a:t>246 Healthy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3"/>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900297" cy="3451334"/>
          </a:xfrm>
        </p:spPr>
        <p:txBody>
          <a:bodyPr/>
          <a:lstStyle/>
          <a:p>
            <a:r>
              <a:rPr lang="en-US" dirty="0"/>
              <a:t>Use three central lobe electrodes</a:t>
            </a:r>
          </a:p>
          <a:p>
            <a:r>
              <a:rPr lang="en-US" sz="1800" dirty="0">
                <a:latin typeface="Calibri" panose="020F0502020204030204" pitchFamily="34" charset="0"/>
              </a:rPr>
              <a:t>Dataset </a:t>
            </a:r>
          </a:p>
          <a:p>
            <a:pPr lvl="1"/>
            <a:r>
              <a:rPr lang="en-US" dirty="0">
                <a:latin typeface="Calibri" panose="020F0502020204030204" pitchFamily="34" charset="0"/>
              </a:rPr>
              <a:t>7 MCI</a:t>
            </a:r>
          </a:p>
          <a:p>
            <a:pPr lvl="1"/>
            <a:r>
              <a:rPr lang="en-US" dirty="0">
                <a:latin typeface="Calibri" panose="020F0502020204030204" pitchFamily="34" charset="0"/>
              </a:rPr>
              <a:t>59 AD</a:t>
            </a:r>
          </a:p>
          <a:p>
            <a:pPr lvl="1"/>
            <a:r>
              <a:rPr lang="en-US" dirty="0">
                <a:latin typeface="Calibri" panose="020F0502020204030204" pitchFamily="34" charset="0"/>
              </a:rPr>
              <a:t>102 NC 	</a:t>
            </a:r>
          </a:p>
          <a:p>
            <a:r>
              <a:rPr lang="en-US" sz="1800" dirty="0">
                <a:latin typeface="Calibri" panose="020F0502020204030204" pitchFamily="34" charset="0"/>
              </a:rPr>
              <a:t>Performance is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10329672" cy="3451334"/>
          </a:xfrm>
        </p:spPr>
        <p:txBody>
          <a:bodyPr/>
          <a:lstStyle/>
          <a:p>
            <a:r>
              <a:rPr lang="en-US" dirty="0"/>
              <a:t>Using a Dual-Input Convolution Encoder Network </a:t>
            </a:r>
          </a:p>
          <a:p>
            <a:r>
              <a:rPr lang="en-US" dirty="0"/>
              <a:t>Public dataset from Department of Neurology of AHEPA General University Hospital of Thessaloniki</a:t>
            </a:r>
          </a:p>
          <a:p>
            <a:pPr lvl="1"/>
            <a:r>
              <a:rPr lang="en-US" dirty="0"/>
              <a:t>36 AD</a:t>
            </a:r>
          </a:p>
          <a:p>
            <a:pPr lvl="1"/>
            <a:r>
              <a:rPr lang="en-US" dirty="0"/>
              <a:t>23 Frontotemporal dementia (FTD) </a:t>
            </a:r>
          </a:p>
          <a:p>
            <a:pPr lvl="1"/>
            <a:r>
              <a:rPr lang="en-US" dirty="0"/>
              <a:t>29 CN</a:t>
            </a:r>
          </a:p>
          <a:p>
            <a:endParaRPr lang="en-US" dirty="0"/>
          </a:p>
        </p:txBody>
      </p:sp>
    </p:spTree>
    <p:extLst>
      <p:ext uri="{BB962C8B-B14F-4D97-AF65-F5344CB8AC3E}">
        <p14:creationId xmlns:p14="http://schemas.microsoft.com/office/powerpoint/2010/main" val="4248796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Extract two biomarkers</a:t>
            </a:r>
          </a:p>
          <a:p>
            <a:pPr lvl="1"/>
            <a:r>
              <a:rPr lang="en-US" dirty="0"/>
              <a:t>Relative Band Power (RBP): increase in Theta/Alpha ratio in AD patients </a:t>
            </a:r>
          </a:p>
          <a:p>
            <a:pPr lvl="1"/>
            <a:r>
              <a:rPr lang="en-US" dirty="0"/>
              <a:t>Spectral Coherence Connectivity (SCC): decreased synchronization likelihood in AD patients</a:t>
            </a:r>
          </a:p>
          <a:p>
            <a:r>
              <a:rPr lang="en-US" dirty="0"/>
              <a:t>Express them in image-like representations (3d matrixes)</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89641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6" y="2642314"/>
            <a:ext cx="6940233" cy="3367869"/>
          </a:xfrm>
        </p:spPr>
        <p:txBody>
          <a:bodyPr/>
          <a:lstStyle/>
          <a:p>
            <a:r>
              <a:rPr lang="en-US" dirty="0"/>
              <a:t>Normal</a:t>
            </a:r>
          </a:p>
          <a:p>
            <a:r>
              <a:rPr lang="en-US" dirty="0"/>
              <a:t>Very Mild Dementia</a:t>
            </a:r>
          </a:p>
          <a:p>
            <a:r>
              <a:rPr lang="en-US" dirty="0"/>
              <a:t>Mild Dementia</a:t>
            </a:r>
          </a:p>
          <a:p>
            <a:r>
              <a:rPr lang="en-US" dirty="0"/>
              <a:t>Moderate Dementia</a:t>
            </a:r>
          </a:p>
          <a:p>
            <a:r>
              <a:rPr lang="en-US" dirty="0"/>
              <a:t>Severe Dementia</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spTree>
    <p:extLst>
      <p:ext uri="{BB962C8B-B14F-4D97-AF65-F5344CB8AC3E}">
        <p14:creationId xmlns:p14="http://schemas.microsoft.com/office/powerpoint/2010/main" val="1192034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Preprocessing pipeline </a:t>
            </a:r>
          </a:p>
          <a:p>
            <a:pPr lvl="1"/>
            <a:r>
              <a:rPr lang="en-US" dirty="0"/>
              <a:t>Butterworth band-pass filter 0.5-45 Hz </a:t>
            </a:r>
          </a:p>
          <a:p>
            <a:pPr lvl="1"/>
            <a:r>
              <a:rPr lang="en-US" dirty="0"/>
              <a:t>Re-referenced to A1-A2</a:t>
            </a:r>
          </a:p>
          <a:p>
            <a:pPr lvl="1"/>
            <a:r>
              <a:rPr lang="en-US" dirty="0"/>
              <a:t>Automatic artifact reject method</a:t>
            </a:r>
          </a:p>
          <a:p>
            <a:pPr lvl="2"/>
            <a:r>
              <a:rPr lang="en-US" dirty="0"/>
              <a:t>ASR</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2084752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Miltiadous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Fed in 2 parallel Convolution blocks</a:t>
            </a:r>
            <a:endParaRPr lang="fa-IR" dirty="0"/>
          </a:p>
          <a:p>
            <a:r>
              <a:rPr lang="en-US" dirty="0"/>
              <a:t>Accuracy of 83.28% LOSO validation</a:t>
            </a:r>
          </a:p>
          <a:p>
            <a:endParaRPr lang="en-US" dirty="0"/>
          </a:p>
          <a:p>
            <a:endParaRPr lang="en-US" dirty="0"/>
          </a:p>
        </p:txBody>
      </p:sp>
      <p:pic>
        <p:nvPicPr>
          <p:cNvPr id="8" name="Picture 7">
            <a:extLst>
              <a:ext uri="{FF2B5EF4-FFF2-40B4-BE49-F238E27FC236}">
                <a16:creationId xmlns:a16="http://schemas.microsoft.com/office/drawing/2014/main" id="{3C14DCA7-DA0F-4392-B4FE-B3FA734105A9}"/>
              </a:ext>
            </a:extLst>
          </p:cNvPr>
          <p:cNvPicPr>
            <a:picLocks noChangeAspect="1"/>
          </p:cNvPicPr>
          <p:nvPr/>
        </p:nvPicPr>
        <p:blipFill>
          <a:blip r:embed="rId2"/>
          <a:stretch>
            <a:fillRect/>
          </a:stretch>
        </p:blipFill>
        <p:spPr>
          <a:xfrm>
            <a:off x="6444253" y="1383181"/>
            <a:ext cx="4519422" cy="4254141"/>
          </a:xfrm>
          <a:prstGeom prst="rect">
            <a:avLst/>
          </a:prstGeom>
        </p:spPr>
      </p:pic>
    </p:spTree>
    <p:extLst>
      <p:ext uri="{BB962C8B-B14F-4D97-AF65-F5344CB8AC3E}">
        <p14:creationId xmlns:p14="http://schemas.microsoft.com/office/powerpoint/2010/main" val="407582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Divides EEG signals into 5 frequency bands with a Butterworth band-pass filter</a:t>
            </a:r>
          </a:p>
          <a:p>
            <a:r>
              <a:rPr lang="en-US" dirty="0"/>
              <a:t>Signals recorded as 8 s in the datasets were segmented into 1 s epochs</a:t>
            </a:r>
          </a:p>
          <a:p>
            <a:r>
              <a:rPr lang="en-US" dirty="0"/>
              <a:t>An epoch was converted into a 2D array of 128x19. A total of 1120 epochs consist of two datasets combined</a:t>
            </a:r>
          </a:p>
          <a:p>
            <a:r>
              <a:rPr lang="en-US" dirty="0"/>
              <a:t>Then, EEG signals for each frequency band (delta, theta, alpha, beta, and gamma) were segmented into 1 s epochs (128x19 2D array) and given as input to ensemble learning</a:t>
            </a:r>
          </a:p>
          <a:p>
            <a:r>
              <a:rPr lang="en-US" dirty="0"/>
              <a:t>Accuracy of 97.9%</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509962" y="1213472"/>
            <a:ext cx="7324726" cy="482917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719572" cy="700087"/>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a:t>
            </a:r>
            <a:endParaRPr lang="en-US" dirty="0"/>
          </a:p>
        </p:txBody>
      </p:sp>
    </p:spTree>
    <p:extLst>
      <p:ext uri="{BB962C8B-B14F-4D97-AF65-F5344CB8AC3E}">
        <p14:creationId xmlns:p14="http://schemas.microsoft.com/office/powerpoint/2010/main" val="641882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Transformers</a:t>
            </a:r>
          </a:p>
          <a:p>
            <a:pPr lvl="1"/>
            <a:r>
              <a:rPr lang="en-US" dirty="0"/>
              <a:t>Higher ability to deal with long-range dependencies </a:t>
            </a:r>
          </a:p>
          <a:p>
            <a:pPr lvl="1"/>
            <a:r>
              <a:rPr lang="en-US" dirty="0"/>
              <a:t>Recognize patterns in sequences of data </a:t>
            </a:r>
          </a:p>
          <a:p>
            <a:pPr lvl="1"/>
            <a:r>
              <a:rPr lang="en-US" dirty="0"/>
              <a:t>More interpretable decision-making processes </a:t>
            </a:r>
          </a:p>
          <a:p>
            <a:pPr lvl="1"/>
            <a:r>
              <a:rPr lang="en-US" dirty="0"/>
              <a:t>Recent efforts in exploring their applications on timeseries data, such as EEG or electromyography signals are showing interesting results </a:t>
            </a:r>
          </a:p>
        </p:txBody>
      </p:sp>
    </p:spTree>
    <p:extLst>
      <p:ext uri="{BB962C8B-B14F-4D97-AF65-F5344CB8AC3E}">
        <p14:creationId xmlns:p14="http://schemas.microsoft.com/office/powerpoint/2010/main" val="3460480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6364818" cy="3451334"/>
          </a:xfrm>
        </p:spPr>
        <p:txBody>
          <a:bodyPr/>
          <a:lstStyle/>
          <a:p>
            <a:r>
              <a:rPr lang="en-US" dirty="0"/>
              <a:t>Best performances</a:t>
            </a:r>
          </a:p>
          <a:p>
            <a:pPr lvl="1"/>
            <a:r>
              <a:rPr lang="en-US" dirty="0"/>
              <a:t>delta dataset </a:t>
            </a:r>
          </a:p>
          <a:p>
            <a:pPr lvl="1"/>
            <a:r>
              <a:rPr lang="en-US" dirty="0"/>
              <a:t>Performance of 0.807</a:t>
            </a:r>
          </a:p>
          <a:p>
            <a:r>
              <a:rPr lang="en-US" dirty="0"/>
              <a:t>Performance with a minimum features is higher than 0.74</a:t>
            </a:r>
          </a:p>
          <a:p>
            <a:r>
              <a:rPr lang="en-US" dirty="0"/>
              <a:t>Adding available 61 EEG channels, instead of a cluster of 19 channels, not only did not improve the performances of the model</a:t>
            </a:r>
          </a:p>
          <a:p>
            <a:endParaRPr lang="en-US" dirty="0"/>
          </a:p>
        </p:txBody>
      </p:sp>
      <p:pic>
        <p:nvPicPr>
          <p:cNvPr id="4" name="Picture 3">
            <a:extLst>
              <a:ext uri="{FF2B5EF4-FFF2-40B4-BE49-F238E27FC236}">
                <a16:creationId xmlns:a16="http://schemas.microsoft.com/office/drawing/2014/main" id="{B4C2D061-DA8B-4B78-807B-1DD8FE6CAD9D}"/>
              </a:ext>
            </a:extLst>
          </p:cNvPr>
          <p:cNvPicPr>
            <a:picLocks noChangeAspect="1"/>
          </p:cNvPicPr>
          <p:nvPr/>
        </p:nvPicPr>
        <p:blipFill>
          <a:blip r:embed="rId3"/>
          <a:stretch>
            <a:fillRect/>
          </a:stretch>
        </p:blipFill>
        <p:spPr>
          <a:xfrm>
            <a:off x="6931746" y="1220678"/>
            <a:ext cx="4251027" cy="4545122"/>
          </a:xfrm>
          <a:prstGeom prst="rect">
            <a:avLst/>
          </a:prstGeom>
        </p:spPr>
      </p:pic>
    </p:spTree>
    <p:extLst>
      <p:ext uri="{BB962C8B-B14F-4D97-AF65-F5344CB8AC3E}">
        <p14:creationId xmlns:p14="http://schemas.microsoft.com/office/powerpoint/2010/main" val="1382338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3CE0F721-FFFD-4151-94A4-CAA44F32C01F}"/>
              </a:ext>
            </a:extLst>
          </p:cNvPr>
          <p:cNvSpPr txBox="1"/>
          <p:nvPr/>
        </p:nvSpPr>
        <p:spPr>
          <a:xfrm>
            <a:off x="350634" y="2204846"/>
            <a:ext cx="1935365" cy="369332"/>
          </a:xfrm>
          <a:prstGeom prst="rect">
            <a:avLst/>
          </a:prstGeom>
          <a:noFill/>
        </p:spPr>
        <p:txBody>
          <a:bodyPr wrap="square">
            <a:spAutoFit/>
          </a:bodyPr>
          <a:lstStyle/>
          <a:p>
            <a:endParaRPr lang="en-US" dirty="0"/>
          </a:p>
        </p:txBody>
      </p:sp>
      <p:sp>
        <p:nvSpPr>
          <p:cNvPr id="7" name="Slide Text">
            <a:extLst>
              <a:ext uri="{FF2B5EF4-FFF2-40B4-BE49-F238E27FC236}">
                <a16:creationId xmlns:a16="http://schemas.microsoft.com/office/drawing/2014/main" id="{AB314E00-5A0D-4751-84B3-FEF151A8DEE4}"/>
              </a:ext>
            </a:extLst>
          </p:cNvPr>
          <p:cNvSpPr>
            <a:spLocks noGrp="1"/>
          </p:cNvSpPr>
          <p:nvPr>
            <p:ph idx="1"/>
          </p:nvPr>
        </p:nvSpPr>
        <p:spPr>
          <a:xfrm>
            <a:off x="566927" y="2185988"/>
            <a:ext cx="4398773" cy="1712912"/>
          </a:xfrm>
        </p:spPr>
        <p:txBody>
          <a:bodyPr/>
          <a:lstStyle/>
          <a:p>
            <a:pPr marL="0" indent="0">
              <a:buNone/>
            </a:pPr>
            <a:r>
              <a:rPr lang="en-US" dirty="0"/>
              <a:t>Workflow of the proposed method</a:t>
            </a:r>
          </a:p>
        </p:txBody>
      </p:sp>
      <p:pic>
        <p:nvPicPr>
          <p:cNvPr id="4" name="Picture 3">
            <a:extLst>
              <a:ext uri="{FF2B5EF4-FFF2-40B4-BE49-F238E27FC236}">
                <a16:creationId xmlns:a16="http://schemas.microsoft.com/office/drawing/2014/main" id="{CD5DCF60-F501-4995-B247-D19BCEED71E3}"/>
              </a:ext>
            </a:extLst>
          </p:cNvPr>
          <p:cNvPicPr>
            <a:picLocks noChangeAspect="1"/>
          </p:cNvPicPr>
          <p:nvPr/>
        </p:nvPicPr>
        <p:blipFill>
          <a:blip r:embed="rId2"/>
          <a:stretch>
            <a:fillRect/>
          </a:stretch>
        </p:blipFill>
        <p:spPr>
          <a:xfrm>
            <a:off x="6444253" y="1349758"/>
            <a:ext cx="4178300" cy="4578137"/>
          </a:xfrm>
          <a:prstGeom prst="rect">
            <a:avLst/>
          </a:prstGeom>
        </p:spPr>
      </p:pic>
    </p:spTree>
    <p:extLst>
      <p:ext uri="{BB962C8B-B14F-4D97-AF65-F5344CB8AC3E}">
        <p14:creationId xmlns:p14="http://schemas.microsoft.com/office/powerpoint/2010/main" val="3722517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5"/>
            <a:ext cx="7407655" cy="729629"/>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3"/>
          <a:stretch>
            <a:fillRect/>
          </a:stretch>
        </p:blipFill>
        <p:spPr>
          <a:xfrm>
            <a:off x="3251200" y="2052002"/>
            <a:ext cx="7545388" cy="3761421"/>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EEG epoch classification pipeline </a:t>
            </a:r>
          </a:p>
        </p:txBody>
      </p:sp>
    </p:spTree>
    <p:extLst>
      <p:ext uri="{BB962C8B-B14F-4D97-AF65-F5344CB8AC3E}">
        <p14:creationId xmlns:p14="http://schemas.microsoft.com/office/powerpoint/2010/main" val="4201413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99A712-8FDE-4A28-8925-2A565D3DDB7D}"/>
              </a:ext>
            </a:extLst>
          </p:cNvPr>
          <p:cNvPicPr/>
          <p:nvPr/>
        </p:nvPicPr>
        <p:blipFill>
          <a:blip r:embed="rId5"/>
          <a:stretch>
            <a:fillRect/>
          </a:stretch>
        </p:blipFill>
        <p:spPr>
          <a:xfrm>
            <a:off x="3032760" y="2052002"/>
            <a:ext cx="7755214" cy="3621312"/>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69332"/>
          </a:xfrm>
          <a:prstGeom prst="rect">
            <a:avLst/>
          </a:prstGeom>
          <a:noFill/>
        </p:spPr>
        <p:txBody>
          <a:bodyPr wrap="square">
            <a:spAutoFit/>
          </a:bodyPr>
          <a:lstStyle/>
          <a:p>
            <a:r>
              <a:rPr lang="en-US" dirty="0"/>
              <a:t>Proposed transformer architecture</a:t>
            </a:r>
          </a:p>
        </p:txBody>
      </p:sp>
    </p:spTree>
    <p:extLst>
      <p:ext uri="{BB962C8B-B14F-4D97-AF65-F5344CB8AC3E}">
        <p14:creationId xmlns:p14="http://schemas.microsoft.com/office/powerpoint/2010/main" val="491187870"/>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136732" cy="2585323"/>
          </a:xfrm>
          <a:prstGeom prst="rect">
            <a:avLst/>
          </a:prstGeom>
          <a:noFill/>
        </p:spPr>
        <p:txBody>
          <a:bodyPr wrap="square">
            <a:spAutoFit/>
          </a:bodyPr>
          <a:lstStyle/>
          <a:p>
            <a:pPr marL="285750" indent="-285750">
              <a:buFont typeface="Arial" panose="020B0604020202020204" pitchFamily="34" charset="0"/>
              <a:buChar char="•"/>
            </a:pPr>
            <a:r>
              <a:rPr lang="en-US" dirty="0"/>
              <a:t>The 19-channel EEG recording is partitioned into N nonoverlapping 5s windows</a:t>
            </a:r>
          </a:p>
          <a:p>
            <a:pPr marL="285750" indent="-285750">
              <a:buFont typeface="Arial" panose="020B0604020202020204" pitchFamily="34" charset="0"/>
              <a:buChar char="•"/>
            </a:pPr>
            <a:r>
              <a:rPr lang="en-US" dirty="0"/>
              <a:t>For each EEG epoch, and for every EEG channel a time-frequency representation (TFR) is computed. The TFRs are averaged over epochs resulting in 19 averaged TFRs (one per channel). Each averaged TFR is subdivided into three sub bands, and then, the mean (μ), the standard deviation (σ), and the skewness (v) are estimated both for the sub bands and for the whole TFR.</a:t>
            </a:r>
          </a:p>
          <a:p>
            <a:pPr marL="285750" indent="-285750">
              <a:buFont typeface="Arial" panose="020B0604020202020204" pitchFamily="34" charset="0"/>
              <a:buChar char="•"/>
            </a:pPr>
            <a:r>
              <a:rPr lang="en-US" dirty="0"/>
              <a:t>The first autoencoder compresses the input representation in 40 parameters . The second autoencoder compresses the 40 learned features in 20 higher-level paraments </a:t>
            </a:r>
          </a:p>
          <a:p>
            <a:pPr marL="285750" indent="-285750">
              <a:buFont typeface="Arial" panose="020B0604020202020204" pitchFamily="34" charset="0"/>
              <a:buChar char="•"/>
            </a:pPr>
            <a:r>
              <a:rPr lang="en-US" dirty="0"/>
              <a:t>A classifier with a single hidden layer of 10 neurons is trained </a:t>
            </a:r>
          </a:p>
        </p:txBody>
      </p:sp>
    </p:spTree>
    <p:extLst>
      <p:ext uri="{BB962C8B-B14F-4D97-AF65-F5344CB8AC3E}">
        <p14:creationId xmlns:p14="http://schemas.microsoft.com/office/powerpoint/2010/main" val="35194742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7" y="2642315"/>
            <a:ext cx="3288088" cy="1281986"/>
          </a:xfrm>
        </p:spPr>
        <p:txBody>
          <a:bodyPr/>
          <a:lstStyle/>
          <a:p>
            <a:r>
              <a:rPr lang="en-US" dirty="0"/>
              <a:t>Amyloid-beta (A</a:t>
            </a:r>
            <a:r>
              <a:rPr lang="el-GR" dirty="0"/>
              <a:t>β)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pic>
        <p:nvPicPr>
          <p:cNvPr id="1028" name="Picture 4" descr="Amyloid Plaques and Neurofibrillary Tangles | BrightFocus Foundation">
            <a:extLst>
              <a:ext uri="{FF2B5EF4-FFF2-40B4-BE49-F238E27FC236}">
                <a16:creationId xmlns:a16="http://schemas.microsoft.com/office/drawing/2014/main" id="{91704D90-BBF7-4EFF-9CE5-921304ABA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2558" y="1705358"/>
            <a:ext cx="5162681" cy="3865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05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2575560" y="1584960"/>
            <a:ext cx="8607911" cy="3985790"/>
          </a:xfrm>
          <a:prstGeom prst="rect">
            <a:avLst/>
          </a:prstGeom>
        </p:spPr>
      </p:pic>
    </p:spTree>
    <p:extLst>
      <p:ext uri="{BB962C8B-B14F-4D97-AF65-F5344CB8AC3E}">
        <p14:creationId xmlns:p14="http://schemas.microsoft.com/office/powerpoint/2010/main" val="774124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dirty="0"/>
              <a:t>Used two public datasets that are both available</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4"/>
          <a:stretch>
            <a:fillRect/>
          </a:stretch>
        </p:blipFill>
        <p:spPr>
          <a:xfrm>
            <a:off x="2468880" y="3117127"/>
            <a:ext cx="6890272" cy="2201633"/>
          </a:xfrm>
          <a:prstGeom prst="rect">
            <a:avLst/>
          </a:prstGeom>
        </p:spPr>
      </p:pic>
    </p:spTree>
    <p:extLst>
      <p:ext uri="{BB962C8B-B14F-4D97-AF65-F5344CB8AC3E}">
        <p14:creationId xmlns:p14="http://schemas.microsoft.com/office/powerpoint/2010/main" val="3367894246"/>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373757"/>
          </a:xfrm>
          <a:prstGeom prst="rect">
            <a:avLst/>
          </a:prstGeom>
          <a:noFill/>
        </p:spPr>
        <p:txBody>
          <a:bodyPr wrap="square">
            <a:spAutoFit/>
          </a:bodyPr>
          <a:lstStyle/>
          <a:p>
            <a:pPr>
              <a:lnSpc>
                <a:spcPct val="107000"/>
              </a:lnSpc>
              <a:spcAft>
                <a:spcPts val="800"/>
              </a:spcAft>
            </a:pPr>
            <a:r>
              <a:rPr lang="en-US" dirty="0"/>
              <a:t>Overview</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750276" cy="95994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Example of feature extraction from a 10 sec segment using VMD and Shannon entropy.</a:t>
            </a:r>
          </a:p>
        </p:txBody>
      </p:sp>
      <p:pic>
        <p:nvPicPr>
          <p:cNvPr id="9" name="Picture 8">
            <a:extLst>
              <a:ext uri="{FF2B5EF4-FFF2-40B4-BE49-F238E27FC236}">
                <a16:creationId xmlns:a16="http://schemas.microsoft.com/office/drawing/2014/main" id="{635491C9-1427-4CA9-B884-8B9ACC97B68C}"/>
              </a:ext>
            </a:extLst>
          </p:cNvPr>
          <p:cNvPicPr/>
          <p:nvPr/>
        </p:nvPicPr>
        <p:blipFill>
          <a:blip r:embed="rId3"/>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7407655" cy="367216"/>
          </a:xfrm>
          <a:prstGeom prst="rect">
            <a:avLst/>
          </a:prstGeom>
          <a:noFill/>
        </p:spPr>
        <p:txBody>
          <a:bodyPr wrap="square">
            <a:spAutoFit/>
          </a:bodyPr>
          <a:lstStyle/>
          <a:p>
            <a:pPr>
              <a:lnSpc>
                <a:spcPct val="107000"/>
              </a:lnSpc>
              <a:spcAft>
                <a:spcPts val="800"/>
              </a:spcAft>
            </a:pPr>
            <a:r>
              <a:rPr lang="en-US" dirty="0"/>
              <a:t>Example of channel representation in a chromosome</a:t>
            </a: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607680" y="231786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358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channel selection using NSGA for MCI classification</a:t>
            </a:r>
          </a:p>
          <a:p>
            <a:pPr marL="285750" indent="-285750">
              <a:lnSpc>
                <a:spcPct val="107000"/>
              </a:lnSpc>
              <a:spcAft>
                <a:spcPts val="800"/>
              </a:spcAft>
              <a:buFont typeface="Arial" panose="020B0604020202020204" pitchFamily="34" charset="0"/>
              <a:buChar char="•"/>
            </a:pPr>
            <a:r>
              <a:rPr lang="en-US" dirty="0"/>
              <a:t>Accuracy using all 19 EEG channels is 99.51%</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3469341" y="1391602"/>
            <a:ext cx="7466447" cy="3643618"/>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779429" cy="2361993"/>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EEG with a window size of 0.25 s </a:t>
            </a:r>
          </a:p>
          <a:p>
            <a:pPr marL="285750" indent="-285750">
              <a:lnSpc>
                <a:spcPct val="107000"/>
              </a:lnSpc>
              <a:spcAft>
                <a:spcPts val="800"/>
              </a:spcAft>
              <a:buFont typeface="Arial" panose="020B0604020202020204" pitchFamily="34" charset="0"/>
              <a:buChar char="•"/>
            </a:pPr>
            <a:r>
              <a:rPr lang="en-US" dirty="0"/>
              <a:t>Independent component analysis (ICA) is applied</a:t>
            </a:r>
          </a:p>
          <a:p>
            <a:pPr marL="285750" indent="-285750">
              <a:lnSpc>
                <a:spcPct val="107000"/>
              </a:lnSpc>
              <a:spcAft>
                <a:spcPts val="800"/>
              </a:spcAft>
              <a:buFont typeface="Arial" panose="020B0604020202020204" pitchFamily="34" charset="0"/>
              <a:buChar char="•"/>
            </a:pPr>
            <a:r>
              <a:rPr lang="en-US" dirty="0"/>
              <a:t>Bad channels are manually removed</a:t>
            </a:r>
          </a:p>
          <a:p>
            <a:pPr marL="285750" indent="-285750">
              <a:lnSpc>
                <a:spcPct val="107000"/>
              </a:lnSpc>
              <a:spcAft>
                <a:spcPts val="800"/>
              </a:spcAft>
              <a:buFont typeface="Arial" panose="020B0604020202020204" pitchFamily="34" charset="0"/>
              <a:buChar char="•"/>
            </a:pPr>
            <a:r>
              <a:rPr lang="en-US" dirty="0"/>
              <a:t>Accuracies of 94.68% were achieved</a:t>
            </a:r>
          </a:p>
          <a:p>
            <a:pPr marL="285750" indent="-285750">
              <a:lnSpc>
                <a:spcPct val="107000"/>
              </a:lnSpc>
              <a:spcAft>
                <a:spcPts val="800"/>
              </a:spcAft>
              <a:buFont typeface="Arial" panose="020B0604020202020204" pitchFamily="34" charset="0"/>
              <a:buChar char="•"/>
            </a:pPr>
            <a:r>
              <a:rPr lang="en-US" dirty="0"/>
              <a:t>This proves the effectiveness of the transformers for processing raw EEG data </a:t>
            </a:r>
          </a:p>
          <a:p>
            <a:pPr marL="742950" lvl="1" indent="-285750">
              <a:lnSpc>
                <a:spcPct val="107000"/>
              </a:lnSpc>
              <a:spcAft>
                <a:spcPts val="800"/>
              </a:spcAft>
              <a:buFont typeface="Arial" panose="020B0604020202020204" pitchFamily="34" charset="0"/>
              <a:buChar char="•"/>
            </a:pPr>
            <a:r>
              <a:rPr lang="en-US" dirty="0"/>
              <a:t>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149351" cy="367216"/>
          </a:xfrm>
          <a:prstGeom prst="rect">
            <a:avLst/>
          </a:prstGeom>
          <a:noFill/>
        </p:spPr>
        <p:txBody>
          <a:bodyPr wrap="square">
            <a:spAutoFit/>
          </a:bodyPr>
          <a:lstStyle/>
          <a:p>
            <a:pPr>
              <a:lnSpc>
                <a:spcPct val="107000"/>
              </a:lnSpc>
              <a:spcAft>
                <a:spcPts val="800"/>
              </a:spcAft>
            </a:pPr>
            <a:r>
              <a:rPr lang="en-US" dirty="0"/>
              <a:t>Stack of 4 encoders are used in the proposed method</a:t>
            </a:r>
          </a:p>
        </p:txBody>
      </p:sp>
      <p:pic>
        <p:nvPicPr>
          <p:cNvPr id="4" name="Picture 3">
            <a:extLst>
              <a:ext uri="{FF2B5EF4-FFF2-40B4-BE49-F238E27FC236}">
                <a16:creationId xmlns:a16="http://schemas.microsoft.com/office/drawing/2014/main" id="{B0E31CD8-229C-49F1-B429-C790E32FAB27}"/>
              </a:ext>
            </a:extLst>
          </p:cNvPr>
          <p:cNvPicPr>
            <a:picLocks noChangeAspect="1"/>
          </p:cNvPicPr>
          <p:nvPr/>
        </p:nvPicPr>
        <p:blipFill>
          <a:blip r:embed="rId2"/>
          <a:stretch>
            <a:fillRect/>
          </a:stretch>
        </p:blipFill>
        <p:spPr>
          <a:xfrm>
            <a:off x="4618622" y="2419218"/>
            <a:ext cx="2101021" cy="3151532"/>
          </a:xfrm>
          <a:prstGeom prst="rect">
            <a:avLst/>
          </a:prstGeom>
        </p:spPr>
      </p:pic>
    </p:spTree>
    <p:extLst>
      <p:ext uri="{BB962C8B-B14F-4D97-AF65-F5344CB8AC3E}">
        <p14:creationId xmlns:p14="http://schemas.microsoft.com/office/powerpoint/2010/main" val="2883232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125052" cy="367216"/>
          </a:xfrm>
          <a:prstGeom prst="rect">
            <a:avLst/>
          </a:prstGeom>
          <a:noFill/>
        </p:spPr>
        <p:txBody>
          <a:bodyPr wrap="square">
            <a:spAutoFit/>
          </a:bodyPr>
          <a:lstStyle/>
          <a:p>
            <a:pPr>
              <a:lnSpc>
                <a:spcPct val="107000"/>
              </a:lnSpc>
              <a:spcAft>
                <a:spcPts val="800"/>
              </a:spcAft>
            </a:pPr>
            <a:r>
              <a:rPr lang="en-US" dirty="0"/>
              <a:t>Proposed architecture for Age and Gender dataset</a:t>
            </a:r>
          </a:p>
        </p:txBody>
      </p:sp>
      <p:pic>
        <p:nvPicPr>
          <p:cNvPr id="4" name="Picture 3">
            <a:extLst>
              <a:ext uri="{FF2B5EF4-FFF2-40B4-BE49-F238E27FC236}">
                <a16:creationId xmlns:a16="http://schemas.microsoft.com/office/drawing/2014/main" id="{0E0D397C-65F2-4173-B812-FFBA454F1F99}"/>
              </a:ext>
            </a:extLst>
          </p:cNvPr>
          <p:cNvPicPr>
            <a:picLocks noChangeAspect="1"/>
          </p:cNvPicPr>
          <p:nvPr/>
        </p:nvPicPr>
        <p:blipFill>
          <a:blip r:embed="rId2"/>
          <a:stretch>
            <a:fillRect/>
          </a:stretch>
        </p:blipFill>
        <p:spPr>
          <a:xfrm>
            <a:off x="6466417" y="1119702"/>
            <a:ext cx="1412224" cy="461859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8048852" cy="367216"/>
          </a:xfrm>
          <a:prstGeom prst="rect">
            <a:avLst/>
          </a:prstGeom>
          <a:noFill/>
        </p:spPr>
        <p:txBody>
          <a:bodyPr wrap="square">
            <a:spAutoFit/>
          </a:bodyPr>
          <a:lstStyle/>
          <a:p>
            <a:pPr>
              <a:lnSpc>
                <a:spcPct val="107000"/>
              </a:lnSpc>
              <a:spcAft>
                <a:spcPts val="800"/>
              </a:spcAft>
            </a:pPr>
            <a:r>
              <a:rPr lang="en-US" dirty="0"/>
              <a:t>Proposed architecture for STEW dataset</a:t>
            </a:r>
          </a:p>
        </p:txBody>
      </p:sp>
      <p:pic>
        <p:nvPicPr>
          <p:cNvPr id="4" name="Picture 3">
            <a:extLst>
              <a:ext uri="{FF2B5EF4-FFF2-40B4-BE49-F238E27FC236}">
                <a16:creationId xmlns:a16="http://schemas.microsoft.com/office/drawing/2014/main" id="{8A67A594-2550-43E6-BF78-912980A8AEBE}"/>
              </a:ext>
            </a:extLst>
          </p:cNvPr>
          <p:cNvPicPr>
            <a:picLocks noChangeAspect="1"/>
          </p:cNvPicPr>
          <p:nvPr/>
        </p:nvPicPr>
        <p:blipFill>
          <a:blip r:embed="rId2"/>
          <a:stretch>
            <a:fillRect/>
          </a:stretch>
        </p:blipFill>
        <p:spPr>
          <a:xfrm>
            <a:off x="5393014" y="1017815"/>
            <a:ext cx="1965116" cy="4822370"/>
          </a:xfrm>
          <a:prstGeom prst="rect">
            <a:avLst/>
          </a:prstGeom>
        </p:spPr>
      </p:pic>
    </p:spTree>
    <p:extLst>
      <p:ext uri="{BB962C8B-B14F-4D97-AF65-F5344CB8AC3E}">
        <p14:creationId xmlns:p14="http://schemas.microsoft.com/office/powerpoint/2010/main" val="2186971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5"/>
            <a:ext cx="3627291" cy="2077468"/>
          </a:xfrm>
        </p:spPr>
        <p:txBody>
          <a:bodyPr/>
          <a:lstStyle/>
          <a:p>
            <a:r>
              <a:rPr lang="en-US" dirty="0"/>
              <a:t>Amyloid-beta (Aβ) </a:t>
            </a:r>
          </a:p>
          <a:p>
            <a:pPr lvl="1"/>
            <a:r>
              <a:rPr lang="en-US" dirty="0"/>
              <a:t> Begins up to 20 years</a:t>
            </a:r>
          </a:p>
          <a:p>
            <a:pPr lvl="1"/>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3"/>
          <a:stretch>
            <a:fillRect/>
          </a:stretch>
        </p:blipFill>
        <p:spPr>
          <a:xfrm>
            <a:off x="4322618" y="1287250"/>
            <a:ext cx="7047074" cy="4402350"/>
          </a:xfrm>
          <a:prstGeom prst="rect">
            <a:avLst/>
          </a:prstGeom>
        </p:spPr>
      </p:pic>
      <p:sp>
        <p:nvSpPr>
          <p:cNvPr id="7" name="Slide Text">
            <a:extLst>
              <a:ext uri="{FF2B5EF4-FFF2-40B4-BE49-F238E27FC236}">
                <a16:creationId xmlns:a16="http://schemas.microsoft.com/office/drawing/2014/main" id="{6DC52B40-E746-442A-A7AA-6C8595770D62}"/>
              </a:ext>
            </a:extLst>
          </p:cNvPr>
          <p:cNvSpPr txBox="1">
            <a:spLocks/>
          </p:cNvSpPr>
          <p:nvPr/>
        </p:nvSpPr>
        <p:spPr>
          <a:xfrm>
            <a:off x="6024335" y="5689600"/>
            <a:ext cx="1938565" cy="372494"/>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dirty="0">
                <a:solidFill>
                  <a:srgbClr val="000000"/>
                </a:solidFill>
                <a:effectLst/>
                <a:latin typeface="Times-Roman"/>
                <a:ea typeface="Calibri" panose="020F0502020204030204" pitchFamily="34" charset="0"/>
                <a:cs typeface="Arial" panose="020B0604020202020204" pitchFamily="34" charset="0"/>
              </a:rPr>
              <a:t>Clinical Dementia Rating </a:t>
            </a:r>
            <a:endParaRPr lang="en-US" sz="1200" dirty="0"/>
          </a:p>
        </p:txBody>
      </p:sp>
    </p:spTree>
    <p:extLst>
      <p:ext uri="{BB962C8B-B14F-4D97-AF65-F5344CB8AC3E}">
        <p14:creationId xmlns:p14="http://schemas.microsoft.com/office/powerpoint/2010/main" val="1330789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130892" cy="367216"/>
          </a:xfrm>
          <a:prstGeom prst="rect">
            <a:avLst/>
          </a:prstGeom>
          <a:noFill/>
        </p:spPr>
        <p:txBody>
          <a:bodyPr wrap="square">
            <a:spAutoFit/>
          </a:bodyPr>
          <a:lstStyle/>
          <a:p>
            <a:pPr>
              <a:lnSpc>
                <a:spcPct val="107000"/>
              </a:lnSpc>
              <a:spcAft>
                <a:spcPts val="800"/>
              </a:spcAft>
            </a:pPr>
            <a:r>
              <a:rPr lang="en-US" dirty="0"/>
              <a:t>Multimodal neuroimaging system and their aim in AD assessment</a:t>
            </a:r>
          </a:p>
        </p:txBody>
      </p:sp>
      <p:pic>
        <p:nvPicPr>
          <p:cNvPr id="10" name="Picture 9">
            <a:extLst>
              <a:ext uri="{FF2B5EF4-FFF2-40B4-BE49-F238E27FC236}">
                <a16:creationId xmlns:a16="http://schemas.microsoft.com/office/drawing/2014/main" id="{182E01F7-1699-4FEC-81A9-D9ED0FF11CA7}"/>
              </a:ext>
            </a:extLst>
          </p:cNvPr>
          <p:cNvPicPr/>
          <p:nvPr/>
        </p:nvPicPr>
        <p:blipFill>
          <a:blip r:embed="rId3"/>
          <a:stretch>
            <a:fillRect/>
          </a:stretch>
        </p:blipFill>
        <p:spPr>
          <a:xfrm>
            <a:off x="2740425" y="2654457"/>
            <a:ext cx="7023881" cy="2922311"/>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235058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Monitoring of AD progression in </a:t>
            </a:r>
            <a:r>
              <a:rPr lang="en-US" b="1" dirty="0"/>
              <a:t>large </a:t>
            </a:r>
            <a:r>
              <a:rPr lang="en-US" dirty="0"/>
              <a:t>populations with </a:t>
            </a:r>
            <a:r>
              <a:rPr lang="en-US" b="1" dirty="0"/>
              <a:t>few</a:t>
            </a:r>
            <a:r>
              <a:rPr lang="en-US" dirty="0"/>
              <a:t> electrodes in </a:t>
            </a:r>
            <a:r>
              <a:rPr lang="en-US" b="1" dirty="0"/>
              <a:t>low-cost </a:t>
            </a:r>
            <a:r>
              <a:rPr lang="en-US" dirty="0"/>
              <a:t>devices</a:t>
            </a:r>
          </a:p>
          <a:p>
            <a:pPr marL="285750" indent="-285750">
              <a:lnSpc>
                <a:spcPct val="107000"/>
              </a:lnSpc>
              <a:spcAft>
                <a:spcPts val="800"/>
              </a:spcAft>
              <a:buFont typeface="Arial" panose="020B0604020202020204" pitchFamily="34" charset="0"/>
              <a:buChar char="•"/>
            </a:pPr>
            <a:r>
              <a:rPr lang="en-US" dirty="0"/>
              <a:t>Data acquired in hospital settings (10-20 montage) from 75 ADMCI participants and 70 age-, education-, and sex-matched normal elderly controls (</a:t>
            </a:r>
            <a:r>
              <a:rPr lang="en-US" dirty="0" err="1"/>
              <a:t>Nold</a:t>
            </a:r>
            <a:r>
              <a:rPr lang="en-US" dirty="0"/>
              <a:t>) were available in an Italian-Turkish archive (</a:t>
            </a:r>
            <a:r>
              <a:rPr lang="en-US" b="1" dirty="0"/>
              <a:t>www.pdwaves.eu</a:t>
            </a:r>
            <a:r>
              <a:rPr lang="en-US" dirty="0"/>
              <a:t>)</a:t>
            </a:r>
          </a:p>
          <a:p>
            <a:pPr marL="285750" indent="-285750">
              <a:lnSpc>
                <a:spcPct val="107000"/>
              </a:lnSpc>
              <a:spcAft>
                <a:spcPts val="800"/>
              </a:spcAft>
              <a:buFont typeface="Arial" panose="020B0604020202020204" pitchFamily="34" charset="0"/>
              <a:buChar char="•"/>
            </a:pPr>
            <a:r>
              <a:rPr lang="en-US" dirty="0"/>
              <a:t>Standard spectral Fast Fourier Transform (FFT) analysis of </a:t>
            </a:r>
            <a:r>
              <a:rPr lang="en-US" dirty="0" err="1"/>
              <a:t>rsEEG</a:t>
            </a:r>
            <a:r>
              <a:rPr lang="en-US" dirty="0"/>
              <a:t> data for individual delta, theta, and alpha frequency bands was computed from 6 monopolar scalp electrodes to derive bipolar C3-P3, C4-P4,O1 and O2 markers</a:t>
            </a:r>
          </a:p>
        </p:txBody>
      </p:sp>
    </p:spTree>
    <p:extLst>
      <p:ext uri="{BB962C8B-B14F-4D97-AF65-F5344CB8AC3E}">
        <p14:creationId xmlns:p14="http://schemas.microsoft.com/office/powerpoint/2010/main" val="2974398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pic>
        <p:nvPicPr>
          <p:cNvPr id="5" name="Picture 4">
            <a:extLst>
              <a:ext uri="{FF2B5EF4-FFF2-40B4-BE49-F238E27FC236}">
                <a16:creationId xmlns:a16="http://schemas.microsoft.com/office/drawing/2014/main" id="{BE9A7C3D-4193-49A7-9F56-9ABA8A5E7B1C}"/>
              </a:ext>
            </a:extLst>
          </p:cNvPr>
          <p:cNvPicPr>
            <a:picLocks noChangeAspect="1"/>
          </p:cNvPicPr>
          <p:nvPr/>
        </p:nvPicPr>
        <p:blipFill>
          <a:blip r:embed="rId2"/>
          <a:stretch>
            <a:fillRect/>
          </a:stretch>
        </p:blipFill>
        <p:spPr>
          <a:xfrm>
            <a:off x="4145280" y="1522625"/>
            <a:ext cx="4524375" cy="4048125"/>
          </a:xfrm>
          <a:prstGeom prst="rect">
            <a:avLst/>
          </a:prstGeom>
        </p:spPr>
      </p:pic>
      <p:sp>
        <p:nvSpPr>
          <p:cNvPr id="7" name="Oval 6">
            <a:extLst>
              <a:ext uri="{FF2B5EF4-FFF2-40B4-BE49-F238E27FC236}">
                <a16:creationId xmlns:a16="http://schemas.microsoft.com/office/drawing/2014/main" id="{AFDBB75C-2D85-4015-870B-071A8470F875}"/>
              </a:ext>
            </a:extLst>
          </p:cNvPr>
          <p:cNvSpPr/>
          <p:nvPr/>
        </p:nvSpPr>
        <p:spPr>
          <a:xfrm>
            <a:off x="5575391" y="3432651"/>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7D62DB6-DE68-4259-AEF5-B0233263557F}"/>
              </a:ext>
            </a:extLst>
          </p:cNvPr>
          <p:cNvSpPr/>
          <p:nvPr/>
        </p:nvSpPr>
        <p:spPr>
          <a:xfrm>
            <a:off x="5640705" y="413741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4740E4C-029A-423C-8579-94FCFAE5A2FC}"/>
              </a:ext>
            </a:extLst>
          </p:cNvPr>
          <p:cNvSpPr/>
          <p:nvPr/>
        </p:nvSpPr>
        <p:spPr>
          <a:xfrm>
            <a:off x="6894740" y="34627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583C044-1665-42BA-BC0E-CC452C725DFC}"/>
              </a:ext>
            </a:extLst>
          </p:cNvPr>
          <p:cNvSpPr/>
          <p:nvPr/>
        </p:nvSpPr>
        <p:spPr>
          <a:xfrm>
            <a:off x="6732815" y="418215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0D072A1-F036-4EE3-8901-010ECB7602D5}"/>
              </a:ext>
            </a:extLst>
          </p:cNvPr>
          <p:cNvSpPr/>
          <p:nvPr/>
        </p:nvSpPr>
        <p:spPr>
          <a:xfrm>
            <a:off x="5802630" y="470616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B16E7B-8AD9-42E8-8F24-1BB2FC83CC87}"/>
              </a:ext>
            </a:extLst>
          </p:cNvPr>
          <p:cNvSpPr/>
          <p:nvPr/>
        </p:nvSpPr>
        <p:spPr>
          <a:xfrm>
            <a:off x="6703768" y="475090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995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235838" cy="165526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The ADMCI group showed increased delta and decreased alpha power density</a:t>
            </a:r>
          </a:p>
          <a:p>
            <a:pPr marL="285750" indent="-285750">
              <a:lnSpc>
                <a:spcPct val="107000"/>
              </a:lnSpc>
              <a:spcAft>
                <a:spcPts val="800"/>
              </a:spcAft>
              <a:buFont typeface="Arial" panose="020B0604020202020204" pitchFamily="34" charset="0"/>
              <a:buChar char="•"/>
            </a:pPr>
            <a:r>
              <a:rPr lang="en-US" dirty="0"/>
              <a:t>Best classification accuracy between the ADMCI and </a:t>
            </a:r>
            <a:r>
              <a:rPr lang="en-US" dirty="0" err="1"/>
              <a:t>Nold</a:t>
            </a:r>
            <a:r>
              <a:rPr lang="en-US" dirty="0"/>
              <a:t> individuals reached 81% using Alpha2/Theta power density computed at the C3-P3 bipolar channel.. </a:t>
            </a:r>
          </a:p>
        </p:txBody>
      </p:sp>
      <p:pic>
        <p:nvPicPr>
          <p:cNvPr id="5" name="Picture 4">
            <a:extLst>
              <a:ext uri="{FF2B5EF4-FFF2-40B4-BE49-F238E27FC236}">
                <a16:creationId xmlns:a16="http://schemas.microsoft.com/office/drawing/2014/main" id="{35134B77-B2DD-4404-B93F-F018E92A4028}"/>
              </a:ext>
            </a:extLst>
          </p:cNvPr>
          <p:cNvPicPr>
            <a:picLocks noChangeAspect="1"/>
          </p:cNvPicPr>
          <p:nvPr/>
        </p:nvPicPr>
        <p:blipFill>
          <a:blip r:embed="rId2"/>
          <a:stretch>
            <a:fillRect/>
          </a:stretch>
        </p:blipFill>
        <p:spPr>
          <a:xfrm>
            <a:off x="6894740" y="1090474"/>
            <a:ext cx="4524375" cy="4048125"/>
          </a:xfrm>
          <a:prstGeom prst="rect">
            <a:avLst/>
          </a:prstGeom>
        </p:spPr>
      </p:pic>
      <p:sp>
        <p:nvSpPr>
          <p:cNvPr id="7" name="Oval 6">
            <a:extLst>
              <a:ext uri="{FF2B5EF4-FFF2-40B4-BE49-F238E27FC236}">
                <a16:creationId xmlns:a16="http://schemas.microsoft.com/office/drawing/2014/main" id="{2DF24AE9-0FC5-43EC-82B0-8F1F022DDA23}"/>
              </a:ext>
            </a:extLst>
          </p:cNvPr>
          <p:cNvSpPr/>
          <p:nvPr/>
        </p:nvSpPr>
        <p:spPr>
          <a:xfrm>
            <a:off x="8324851" y="30005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E2AE42-826E-464C-BF23-AE3897241B29}"/>
              </a:ext>
            </a:extLst>
          </p:cNvPr>
          <p:cNvSpPr/>
          <p:nvPr/>
        </p:nvSpPr>
        <p:spPr>
          <a:xfrm>
            <a:off x="8390165" y="3705263"/>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1807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703820" cy="175785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Demographic and clinical data in </a:t>
            </a:r>
            <a:r>
              <a:rPr lang="en-US" dirty="0" err="1"/>
              <a:t>Nold</a:t>
            </a:r>
            <a:r>
              <a:rPr lang="en-US" dirty="0"/>
              <a:t> and ADMCI</a:t>
            </a:r>
          </a:p>
          <a:p>
            <a:pPr marL="285750" indent="-285750">
              <a:lnSpc>
                <a:spcPct val="107000"/>
              </a:lnSpc>
              <a:spcAft>
                <a:spcPts val="800"/>
              </a:spcAft>
              <a:buFont typeface="Arial" panose="020B0604020202020204" pitchFamily="34" charset="0"/>
              <a:buChar char="•"/>
            </a:pPr>
            <a:r>
              <a:rPr lang="en-US" dirty="0"/>
              <a:t>To evaluate the study hypotheses, clinical, neuropsychological, anthropometric, genetic, cerebrospinal fluid (CSF), MRI, and </a:t>
            </a:r>
            <a:r>
              <a:rPr lang="en-US" dirty="0" err="1"/>
              <a:t>rsEEG</a:t>
            </a:r>
            <a:r>
              <a:rPr lang="en-US" dirty="0"/>
              <a:t> data in 70 </a:t>
            </a:r>
            <a:r>
              <a:rPr lang="en-US" dirty="0" err="1"/>
              <a:t>Nold</a:t>
            </a:r>
            <a:r>
              <a:rPr lang="en-US" dirty="0"/>
              <a:t> and 75 ADMCI subjects from an international archive were used in the present study</a:t>
            </a:r>
          </a:p>
          <a:p>
            <a:pPr marL="285750" indent="-285750">
              <a:lnSpc>
                <a:spcPct val="107000"/>
              </a:lnSpc>
              <a:spcAft>
                <a:spcPts val="8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305368" y="3487913"/>
            <a:ext cx="8004733" cy="1942777"/>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157241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t>Two different deep learning (DL) architectures</a:t>
            </a:r>
          </a:p>
          <a:p>
            <a:pPr marL="742950" lvl="1" indent="-285750">
              <a:lnSpc>
                <a:spcPct val="107000"/>
              </a:lnSpc>
              <a:spcAft>
                <a:spcPts val="800"/>
              </a:spcAft>
              <a:buFont typeface="Arial" panose="020B0604020202020204" pitchFamily="34" charset="0"/>
              <a:buChar char="•"/>
            </a:pPr>
            <a:r>
              <a:rPr lang="en-US" dirty="0"/>
              <a:t>Modified convolutional (CNN) with accuracy  92%</a:t>
            </a:r>
          </a:p>
          <a:p>
            <a:pPr marL="742950" lvl="1" indent="-285750">
              <a:lnSpc>
                <a:spcPct val="107000"/>
              </a:lnSpc>
              <a:spcAft>
                <a:spcPts val="800"/>
              </a:spcAft>
              <a:buFont typeface="Arial" panose="020B0604020202020204" pitchFamily="34" charset="0"/>
              <a:buChar char="•"/>
            </a:pPr>
            <a:r>
              <a:rPr lang="en-US" dirty="0"/>
              <a:t>Convolutional autoencoder (Conv-AE) neural networks (NNs) with accuracy 89 %</a:t>
            </a: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latin typeface="CharisSIL"/>
                <a:ea typeface="Calibri" panose="020F0502020204030204" pitchFamily="34" charset="0"/>
                <a:cs typeface="Arial" panose="020B0604020202020204" pitchFamily="34" charset="0"/>
              </a:rPr>
              <a:t>R</a:t>
            </a:r>
            <a:r>
              <a:rPr lang="en-US" dirty="0">
                <a:effectLst/>
                <a:latin typeface="CharisSIL"/>
                <a:ea typeface="Calibri" panose="020F0502020204030204" pitchFamily="34" charset="0"/>
                <a:cs typeface="Arial" panose="020B0604020202020204" pitchFamily="34" charset="0"/>
              </a:rPr>
              <a:t>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3103000" y="2358309"/>
            <a:ext cx="6355269" cy="3529143"/>
          </a:xfrm>
          <a:prstGeom prst="rect">
            <a:avLst/>
          </a:prstGeom>
        </p:spPr>
      </p:pic>
    </p:spTree>
    <p:extLst>
      <p:ext uri="{BB962C8B-B14F-4D97-AF65-F5344CB8AC3E}">
        <p14:creationId xmlns:p14="http://schemas.microsoft.com/office/powerpoint/2010/main" val="2570634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Conclusion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305430"/>
            <a:ext cx="10377715" cy="3529013"/>
          </a:xfrm>
        </p:spPr>
        <p:txBody>
          <a:bodyPr/>
          <a:lstStyle/>
          <a:p>
            <a:r>
              <a:rPr lang="en-US" sz="2400" dirty="0">
                <a:latin typeface="+mj-lt"/>
                <a:ea typeface="+mj-ea"/>
                <a:cs typeface="+mj-cs"/>
              </a:rPr>
              <a:t>Need to provide an open-access and proper EEG database </a:t>
            </a:r>
          </a:p>
          <a:p>
            <a:r>
              <a:rPr lang="en-US" sz="2400" dirty="0">
                <a:latin typeface="+mj-lt"/>
                <a:ea typeface="+mj-ea"/>
                <a:cs typeface="+mj-cs"/>
              </a:rPr>
              <a:t>Almost all the researchers applied their own database and it makes the comparison among the performance of studies very challenging</a:t>
            </a:r>
          </a:p>
          <a:p>
            <a:r>
              <a:rPr lang="en-US" sz="2400" dirty="0">
                <a:latin typeface="+mj-lt"/>
                <a:ea typeface="+mj-ea"/>
                <a:cs typeface="+mj-cs"/>
              </a:rPr>
              <a:t>95% of the studies were conducted with fewer than 100 participants</a:t>
            </a:r>
          </a:p>
          <a:p>
            <a:r>
              <a:rPr lang="en-US" sz="2400" dirty="0">
                <a:latin typeface="+mj-lt"/>
                <a:ea typeface="+mj-ea"/>
                <a:cs typeface="+mj-cs"/>
              </a:rPr>
              <a:t>Public medical imaging databases like ADNI or OASIS is a common practice in AD</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4725123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245451" cy="3451334"/>
          </a:xfrm>
        </p:spPr>
        <p:txBody>
          <a:bodyPr/>
          <a:lstStyle/>
          <a:p>
            <a:r>
              <a:rPr lang="en-US" sz="2400" dirty="0">
                <a:latin typeface="+mj-lt"/>
                <a:ea typeface="+mj-ea"/>
                <a:cs typeface="+mj-cs"/>
              </a:rPr>
              <a:t>Longitudinal studies</a:t>
            </a:r>
          </a:p>
          <a:p>
            <a:r>
              <a:rPr lang="en-US" sz="2400" dirty="0">
                <a:latin typeface="+mj-lt"/>
                <a:ea typeface="+mj-ea"/>
                <a:cs typeface="+mj-cs"/>
              </a:rPr>
              <a:t>Other neurological disorders, </a:t>
            </a:r>
          </a:p>
          <a:p>
            <a:pPr lvl="1"/>
            <a:r>
              <a:rPr lang="en-US" sz="2400" dirty="0">
                <a:latin typeface="+mj-lt"/>
                <a:ea typeface="+mj-ea"/>
                <a:cs typeface="+mj-cs"/>
              </a:rPr>
              <a:t>Parkinson’s</a:t>
            </a:r>
          </a:p>
          <a:p>
            <a:pPr lvl="1"/>
            <a:r>
              <a:rPr lang="en-US" sz="2400" dirty="0">
                <a:latin typeface="+mj-lt"/>
                <a:ea typeface="+mj-ea"/>
                <a:cs typeface="+mj-cs"/>
              </a:rPr>
              <a:t>epilepsy </a:t>
            </a:r>
          </a:p>
          <a:p>
            <a:pPr lvl="1"/>
            <a:r>
              <a:rPr lang="en-US" sz="2400" dirty="0">
                <a:latin typeface="+mj-lt"/>
                <a:ea typeface="+mj-ea"/>
                <a:cs typeface="+mj-cs"/>
              </a:rPr>
              <a:t>stroke</a:t>
            </a:r>
          </a:p>
          <a:p>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4565" cy="3529013"/>
          </a:xfrm>
        </p:spPr>
        <p:txBody>
          <a:bodyPr/>
          <a:lstStyle/>
          <a:p>
            <a:pPr>
              <a:lnSpc>
                <a:spcPct val="107000"/>
              </a:lnSpc>
              <a:spcAft>
                <a:spcPts val="800"/>
              </a:spcAft>
            </a:pPr>
            <a:r>
              <a:rPr lang="en-US" dirty="0"/>
              <a:t>30% of people are misdiagnosed</a:t>
            </a:r>
          </a:p>
          <a:p>
            <a:pPr>
              <a:lnSpc>
                <a:spcPct val="107000"/>
              </a:lnSpc>
              <a:spcAft>
                <a:spcPts val="800"/>
              </a:spcAft>
            </a:pPr>
            <a:r>
              <a:rPr lang="en-US" dirty="0"/>
              <a:t>Mentioning the type of MCI </a:t>
            </a:r>
          </a:p>
          <a:p>
            <a:pPr>
              <a:lnSpc>
                <a:spcPct val="107000"/>
              </a:lnSpc>
              <a:spcAft>
                <a:spcPts val="800"/>
              </a:spcAft>
            </a:pPr>
            <a:r>
              <a:rPr lang="en-US" dirty="0"/>
              <a:t>aMCI (Amnestic MCI) affects the hippocampus and is detectable in MRI while it is not easy for </a:t>
            </a:r>
            <a:r>
              <a:rPr lang="en-US" dirty="0" err="1"/>
              <a:t>naMCI</a:t>
            </a:r>
            <a:r>
              <a:rPr lang="en-US" dirty="0"/>
              <a:t> (Non-amnestic MCI)</a:t>
            </a:r>
          </a:p>
          <a:p>
            <a:pPr>
              <a:lnSpc>
                <a:spcPct val="107000"/>
              </a:lnSpc>
              <a:spcAft>
                <a:spcPts val="800"/>
              </a:spcAft>
            </a:pPr>
            <a:r>
              <a:rPr lang="en-US" dirty="0" err="1"/>
              <a:t>naMCI</a:t>
            </a:r>
            <a:r>
              <a:rPr lang="en-US" dirty="0"/>
              <a:t> via an EEG-based biomarker can be more valuable</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10614419" cy="3451334"/>
          </a:xfrm>
        </p:spPr>
        <p:txBody>
          <a:bodyPr/>
          <a:lstStyle/>
          <a:p>
            <a:r>
              <a:rPr lang="en-US" sz="2400" dirty="0">
                <a:latin typeface="+mj-lt"/>
                <a:ea typeface="+mj-ea"/>
                <a:cs typeface="+mj-cs"/>
              </a:rPr>
              <a:t>In transformer model 	</a:t>
            </a:r>
          </a:p>
          <a:p>
            <a:pPr lvl="1"/>
            <a:r>
              <a:rPr lang="en-US" sz="2400" dirty="0">
                <a:latin typeface="+mj-lt"/>
                <a:ea typeface="+mj-ea"/>
                <a:cs typeface="+mj-cs"/>
              </a:rPr>
              <a:t>Add spatial attention module on the EEG channels</a:t>
            </a:r>
          </a:p>
          <a:p>
            <a:r>
              <a:rPr lang="en-US" sz="2400" dirty="0">
                <a:latin typeface="+mj-lt"/>
                <a:ea typeface="+mj-ea"/>
                <a:cs typeface="+mj-cs"/>
              </a:rPr>
              <a:t>Study of new features that support the early detection of AD</a:t>
            </a:r>
          </a:p>
        </p:txBody>
      </p:sp>
    </p:spTree>
    <p:extLst>
      <p:ext uri="{BB962C8B-B14F-4D97-AF65-F5344CB8AC3E}">
        <p14:creationId xmlns:p14="http://schemas.microsoft.com/office/powerpoint/2010/main" val="3639529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r>
              <a:rPr lang="en-US" sz="2400" dirty="0">
                <a:latin typeface="+mj-lt"/>
                <a:ea typeface="+mj-ea"/>
                <a:cs typeface="+mj-cs"/>
              </a:rPr>
              <a:t>Multi modal EEG-based biomarker </a:t>
            </a:r>
          </a:p>
          <a:p>
            <a:pPr lvl="1"/>
            <a:r>
              <a:rPr lang="en-US" sz="2400" dirty="0">
                <a:latin typeface="+mj-lt"/>
                <a:ea typeface="+mj-ea"/>
                <a:cs typeface="+mj-cs"/>
              </a:rPr>
              <a:t>Combined with neuroimaging techniques</a:t>
            </a:r>
          </a:p>
          <a:p>
            <a:pPr lvl="1"/>
            <a:r>
              <a:rPr lang="en-US" sz="2400" dirty="0">
                <a:latin typeface="+mj-lt"/>
                <a:ea typeface="+mj-ea"/>
                <a:cs typeface="+mj-cs"/>
              </a:rPr>
              <a:t>Novel deep neural network architecture </a:t>
            </a:r>
          </a:p>
          <a:p>
            <a:pPr lvl="2"/>
            <a:r>
              <a:rPr lang="en-US" sz="2400" dirty="0">
                <a:latin typeface="+mj-lt"/>
                <a:ea typeface="+mj-ea"/>
                <a:cs typeface="+mj-cs"/>
              </a:rPr>
              <a:t>Explains its reason for each output prediction</a:t>
            </a:r>
          </a:p>
          <a:p>
            <a:pPr lvl="1"/>
            <a:endParaRPr lang="en-US" sz="2400" dirty="0">
              <a:latin typeface="+mj-lt"/>
              <a:ea typeface="+mj-ea"/>
              <a:cs typeface="+mj-cs"/>
            </a:endParaRP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Jiao B, Li R, Zhou H, Qing K, Liu H, Pan H, et al. Neural biomarker diagnosis and prediction to mild cognitive impairment and Alzheimer’s disease using EEG technology. Alzheimer's Research &amp; Therapy. 2023;15(1):32.</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US" sz="1400" dirty="0">
                <a:latin typeface="Times New Roman" panose="02020603050405020304" pitchFamily="18" charset="0"/>
                <a:ea typeface="+mj-ea"/>
                <a:cs typeface="Times New Roman" panose="02020603050405020304" pitchFamily="18" charset="0"/>
              </a:rPr>
              <a:t>Fouad </a:t>
            </a:r>
            <a:r>
              <a:rPr lang="en-US" sz="1400" dirty="0">
                <a:latin typeface="Times New Roman" panose="02020603050405020304" pitchFamily="18" charset="0"/>
                <a:ea typeface="Calibri" panose="020F0502020204030204" pitchFamily="34" charset="0"/>
                <a:cs typeface="Times New Roman" panose="02020603050405020304" pitchFamily="18" charset="0"/>
              </a:rPr>
              <a:t>IA, El-</a:t>
            </a:r>
            <a:r>
              <a:rPr lang="en-US" sz="1400" dirty="0" err="1">
                <a:latin typeface="Times New Roman" panose="02020603050405020304" pitchFamily="18" charset="0"/>
                <a:ea typeface="Calibri" panose="020F0502020204030204" pitchFamily="34" charset="0"/>
                <a:cs typeface="Times New Roman" panose="02020603050405020304" pitchFamily="18" charset="0"/>
              </a:rPr>
              <a:t>Zahraa</a:t>
            </a:r>
            <a:r>
              <a:rPr lang="en-US" sz="1400" dirty="0">
                <a:latin typeface="Times New Roman" panose="02020603050405020304" pitchFamily="18" charset="0"/>
                <a:ea typeface="Calibri" panose="020F0502020204030204" pitchFamily="34" charset="0"/>
                <a:cs typeface="Times New Roman" panose="02020603050405020304" pitchFamily="18" charset="0"/>
              </a:rPr>
              <a:t> M. Labib F. Identification of Alzheimer’s disease from central lobe EEG signals utilizing machine learning and </a:t>
            </a:r>
            <a:r>
              <a:rPr lang="en-US" sz="1400" dirty="0">
                <a:latin typeface="Times New Roman" panose="02020603050405020304" pitchFamily="18" charset="0"/>
                <a:ea typeface="+mj-ea"/>
                <a:cs typeface="Times New Roman" panose="02020603050405020304" pitchFamily="18" charset="0"/>
              </a:rPr>
              <a:t>residual neural network. Biomedical Signal Processing and Control. 2023;86.</a:t>
            </a:r>
          </a:p>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Miltiadous 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Gionanidis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Tzimourta</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KD,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Giannakeas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N,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Tzallas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DICE-Net: A Novel Convolution-Transformer Architecture for Alzheimer Detection in EEG Signals. IEEE Access. 2023;11:71840-58.</a:t>
            </a:r>
          </a:p>
          <a:p>
            <a:pPr marL="342900" indent="-342900">
              <a:lnSpc>
                <a:spcPct val="107000"/>
              </a:lnSpc>
              <a:spcAft>
                <a:spcPts val="800"/>
              </a:spcAft>
              <a:buFont typeface="+mj-lt"/>
              <a:buAutoNum type="arabi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Nour 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Senturk</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U,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Polat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K. A novel hybrid model in the diagnosis and classification of Alzheimer's disease using EEG signals: Deep ensemble learning (DEL) approach. Biomedical Signal Processing and Control. 2024;89.</a:t>
            </a:r>
          </a:p>
          <a:p>
            <a:pPr marL="342900" indent="-342900">
              <a:lnSpc>
                <a:spcPct val="107000"/>
              </a:lnSpc>
              <a:spcAft>
                <a:spcPts val="800"/>
              </a:spcAft>
              <a:buFont typeface="+mj-lt"/>
              <a:buAutoNum type="arabicPeriod"/>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Sibilano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E, Brunetti A, Buongiorno D, Lassi M,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Grippo</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 </a:t>
            </a: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Bessi</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V, et al. An attention-based deep learning approach for the classification of subjective cognitive decline and mild cognitive impairment using resting-state EEG. Journal of Neural Engineering. 2023;20(1):016048.</a:t>
            </a:r>
          </a:p>
          <a:p>
            <a:pPr>
              <a:lnSpc>
                <a:spcPct val="107000"/>
              </a:lnSpc>
              <a:spcAft>
                <a:spcPts val="800"/>
              </a:spcAft>
            </a:pPr>
            <a:endParaRPr lang="en-US" sz="1400" dirty="0">
              <a:latin typeface="Times New Roman" panose="02020603050405020304" pitchFamily="18" charset="0"/>
              <a:ea typeface="+mj-ea"/>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9356252"/>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Perez-Valero E, Lopez-Gordo MA, </a:t>
            </a:r>
            <a:r>
              <a:rPr lang="en-US" sz="1400" dirty="0" err="1">
                <a:latin typeface="Times New Roman" panose="02020603050405020304" pitchFamily="18" charset="0"/>
                <a:ea typeface="Calibri" panose="020F0502020204030204" pitchFamily="34" charset="0"/>
                <a:cs typeface="Times New Roman" panose="02020603050405020304" pitchFamily="18" charset="0"/>
              </a:rPr>
              <a:t>Morillas</a:t>
            </a:r>
            <a:r>
              <a:rPr lang="en-US" sz="1400" dirty="0">
                <a:latin typeface="Times New Roman" panose="02020603050405020304" pitchFamily="18" charset="0"/>
                <a:ea typeface="Calibri" panose="020F0502020204030204" pitchFamily="34" charset="0"/>
                <a:cs typeface="Times New Roman" panose="02020603050405020304" pitchFamily="18" charset="0"/>
              </a:rPr>
              <a:t> C, </a:t>
            </a:r>
            <a:r>
              <a:rPr lang="en-US" sz="1400" dirty="0" err="1">
                <a:latin typeface="Times New Roman" panose="02020603050405020304" pitchFamily="18" charset="0"/>
                <a:ea typeface="Calibri" panose="020F0502020204030204" pitchFamily="34" charset="0"/>
                <a:cs typeface="Times New Roman" panose="02020603050405020304" pitchFamily="18" charset="0"/>
              </a:rPr>
              <a:t>Pelayo</a:t>
            </a:r>
            <a:r>
              <a:rPr lang="en-US" sz="1400" dirty="0">
                <a:latin typeface="Times New Roman" panose="02020603050405020304" pitchFamily="18" charset="0"/>
                <a:ea typeface="Calibri" panose="020F0502020204030204" pitchFamily="34" charset="0"/>
                <a:cs typeface="Times New Roman" panose="02020603050405020304" pitchFamily="18" charset="0"/>
              </a:rPr>
              <a:t> F, Vaquero-</a:t>
            </a:r>
            <a:r>
              <a:rPr lang="en-US" sz="1400" dirty="0" err="1">
                <a:latin typeface="Times New Roman" panose="02020603050405020304" pitchFamily="18" charset="0"/>
                <a:ea typeface="Calibri" panose="020F0502020204030204" pitchFamily="34" charset="0"/>
                <a:cs typeface="Times New Roman" panose="02020603050405020304" pitchFamily="18" charset="0"/>
              </a:rPr>
              <a:t>Blasco</a:t>
            </a:r>
            <a:r>
              <a:rPr lang="en-US" sz="1400" dirty="0">
                <a:latin typeface="Times New Roman" panose="02020603050405020304" pitchFamily="18" charset="0"/>
                <a:ea typeface="Calibri" panose="020F0502020204030204" pitchFamily="34" charset="0"/>
                <a:cs typeface="Times New Roman" panose="02020603050405020304" pitchFamily="18" charset="0"/>
              </a:rPr>
              <a:t> MA. A Review of Automated Techniques for Assisting the Early Detection of Alzheimer’s Disease with a Focus on EEG. Journal of Alzheimer's Disease. 2021;80(4):1363-76.</a:t>
            </a:r>
          </a:p>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Jiao B, Li R, Zhou H, Qing K, Liu H, Pan H, et al. Neural biomarker diagnosis and prediction to mild cognitive impairment and Alzheimer’s disease using EEG technology. Alzheimer's Research &amp; Therapy. 2023;15(1):32.</a:t>
            </a:r>
          </a:p>
          <a:p>
            <a:pPr marL="342900" indent="-342900">
              <a:lnSpc>
                <a:spcPct val="107000"/>
              </a:lnSpc>
              <a:spcAft>
                <a:spcPts val="800"/>
              </a:spcAft>
              <a:buFont typeface="+mj-lt"/>
              <a:buAutoNum type="arabicPeriod" startAt="6"/>
            </a:pPr>
            <a:r>
              <a:rPr lang="en-US" sz="1400" dirty="0">
                <a:latin typeface="Times New Roman" panose="02020603050405020304" pitchFamily="18" charset="0"/>
                <a:ea typeface="Calibri" panose="020F0502020204030204" pitchFamily="34" charset="0"/>
                <a:cs typeface="Times New Roman" panose="02020603050405020304" pitchFamily="18" charset="0"/>
              </a:rPr>
              <a:t>Morabito, F. C., et al. (2017). "Deep Learning Representation from Electroencephalography of Early-Stage Creutzfeldt-Jakob Disease and Features for Differentiation from Rapidly Progressive Dementia." Int J Neural Syst 27(2): 1650039.</a:t>
            </a:r>
          </a:p>
          <a:p>
            <a:pPr marL="342900" indent="-342900">
              <a:lnSpc>
                <a:spcPct val="107000"/>
              </a:lnSpc>
              <a:spcAft>
                <a:spcPts val="800"/>
              </a:spcAft>
              <a:buFont typeface="+mj-lt"/>
              <a:buAutoNum type="arabicPeriod" startAt="6"/>
            </a:pPr>
            <a:r>
              <a:rPr lang="en-US" sz="1400" dirty="0" err="1">
                <a:latin typeface="Times New Roman" panose="02020603050405020304" pitchFamily="18" charset="0"/>
                <a:ea typeface="Calibri" panose="020F0502020204030204" pitchFamily="34" charset="0"/>
                <a:cs typeface="Times New Roman" panose="02020603050405020304" pitchFamily="18" charset="0"/>
              </a:rPr>
              <a:t>Aljalal</a:t>
            </a:r>
            <a:r>
              <a:rPr lang="en-US" sz="1400" dirty="0">
                <a:latin typeface="Times New Roman" panose="02020603050405020304" pitchFamily="18" charset="0"/>
                <a:ea typeface="Calibri" panose="020F0502020204030204" pitchFamily="34" charset="0"/>
                <a:cs typeface="Times New Roman" panose="02020603050405020304" pitchFamily="18" charset="0"/>
              </a:rPr>
              <a:t>, M., et al. (2024). "Mild cognitive impairment detection with optimally selected EEG channels based on variational mode decomposition and supervised machine learning." Biomedical Signal Processing and Control 87.</a:t>
            </a:r>
          </a:p>
          <a:p>
            <a:pPr marL="342900" indent="-342900">
              <a:lnSpc>
                <a:spcPct val="107000"/>
              </a:lnSpc>
              <a:spcAft>
                <a:spcPts val="800"/>
              </a:spcAft>
              <a:buFont typeface="+mj-lt"/>
              <a:buAutoNum type="arabicPeriod" startAt="6"/>
            </a:pPr>
            <a:r>
              <a:rPr lang="en-US" sz="1400" dirty="0" err="1">
                <a:latin typeface="Times New Roman" panose="02020603050405020304" pitchFamily="18" charset="0"/>
                <a:ea typeface="Calibri" panose="020F0502020204030204" pitchFamily="34" charset="0"/>
                <a:cs typeface="Times New Roman" panose="02020603050405020304" pitchFamily="18" charset="0"/>
              </a:rPr>
              <a:t>Siddhad</a:t>
            </a:r>
            <a:r>
              <a:rPr lang="en-US" sz="1400" dirty="0">
                <a:latin typeface="Times New Roman" panose="02020603050405020304" pitchFamily="18" charset="0"/>
                <a:ea typeface="Calibri" panose="020F0502020204030204" pitchFamily="34" charset="0"/>
                <a:cs typeface="Times New Roman" panose="02020603050405020304" pitchFamily="18" charset="0"/>
              </a:rPr>
              <a:t>, G., et al. (2024). "Efficacy of transformer networks for classification of EEG data." Biomedical Signal Processing and Control 87: 105488</a:t>
            </a:r>
            <a:r>
              <a:rPr lang="en-US" sz="1400" dirty="0">
                <a:latin typeface="Times New Roman" panose="02020603050405020304" pitchFamily="18" charset="0"/>
                <a:ea typeface="+mj-ea"/>
                <a:cs typeface="Times New Roman" panose="02020603050405020304" pitchFamily="18" charset="0"/>
              </a:rPr>
              <a:t>.</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5132347"/>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References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282925" cy="3451334"/>
          </a:xfrm>
        </p:spPr>
        <p:txBody>
          <a:bodyPr/>
          <a:lstStyle/>
          <a:p>
            <a:pPr marL="342900" indent="-342900">
              <a:lnSpc>
                <a:spcPct val="107000"/>
              </a:lnSpc>
              <a:spcAft>
                <a:spcPts val="800"/>
              </a:spcAft>
              <a:buFont typeface="+mj-lt"/>
              <a:buAutoNum type="arabicPeriod" startAt="11"/>
            </a:pPr>
            <a:r>
              <a:rPr lang="en-US" sz="1400" dirty="0">
                <a:latin typeface="Times New Roman" panose="02020603050405020304" pitchFamily="18" charset="0"/>
                <a:ea typeface="Calibri" panose="020F0502020204030204" pitchFamily="34" charset="0"/>
                <a:cs typeface="Times New Roman" panose="02020603050405020304" pitchFamily="18" charset="0"/>
              </a:rPr>
              <a:t>Saleh, H., et al. (2023). "Computer aided progression detection model based on optimized deep LSTM ensemble model and the fusion of multivariate time series data." Scientific Reports 13(1): 16336.</a:t>
            </a:r>
          </a:p>
          <a:p>
            <a:pPr marL="342900" indent="-342900">
              <a:lnSpc>
                <a:spcPct val="107000"/>
              </a:lnSpc>
              <a:spcAft>
                <a:spcPts val="800"/>
              </a:spcAft>
              <a:buFont typeface="+mj-lt"/>
              <a:buAutoNum type="arabicPeriod" startAt="11"/>
            </a:pPr>
            <a:r>
              <a:rPr lang="en-US" sz="1400" dirty="0" err="1">
                <a:latin typeface="Times New Roman" panose="02020603050405020304" pitchFamily="18" charset="0"/>
                <a:ea typeface="Calibri" panose="020F0502020204030204" pitchFamily="34" charset="0"/>
                <a:cs typeface="Times New Roman" panose="02020603050405020304" pitchFamily="18" charset="0"/>
              </a:rPr>
              <a:t>Modir</a:t>
            </a:r>
            <a:r>
              <a:rPr lang="en-US" sz="1400" dirty="0">
                <a:latin typeface="Times New Roman" panose="02020603050405020304" pitchFamily="18" charset="0"/>
                <a:ea typeface="Calibri" panose="020F0502020204030204" pitchFamily="34" charset="0"/>
                <a:cs typeface="Times New Roman" panose="02020603050405020304" pitchFamily="18" charset="0"/>
              </a:rPr>
              <a:t>, A., et al. (2023). "A systematic review and methodological analysis of EEG-based biomarkers of Alzheimer's disease." Measurement 220.</a:t>
            </a:r>
          </a:p>
          <a:p>
            <a:pPr marL="342900" indent="-342900">
              <a:lnSpc>
                <a:spcPct val="107000"/>
              </a:lnSpc>
              <a:spcAft>
                <a:spcPts val="800"/>
              </a:spcAft>
              <a:buFont typeface="+mj-lt"/>
              <a:buAutoNum type="arabicPeriod" startAt="11"/>
            </a:pPr>
            <a:r>
              <a:rPr lang="en-US" sz="1400" dirty="0" err="1">
                <a:latin typeface="Times New Roman" panose="02020603050405020304" pitchFamily="18" charset="0"/>
                <a:ea typeface="Calibri" panose="020F0502020204030204" pitchFamily="34" charset="0"/>
                <a:cs typeface="Times New Roman" panose="02020603050405020304" pitchFamily="18" charset="0"/>
              </a:rPr>
              <a:t>Fouladi</a:t>
            </a:r>
            <a:r>
              <a:rPr lang="en-US" sz="1400" dirty="0">
                <a:latin typeface="Times New Roman" panose="02020603050405020304" pitchFamily="18" charset="0"/>
                <a:ea typeface="Calibri" panose="020F0502020204030204" pitchFamily="34" charset="0"/>
                <a:cs typeface="Times New Roman" panose="02020603050405020304" pitchFamily="18" charset="0"/>
              </a:rPr>
              <a:t>, S., et al. (2022). "Efficient Deep Neural Networks for Classification of Alzheimer’s Disease and Mild Cognitive Impairment from Scalp EEG Recordings." Cognitive Computation 14(4): 1247-1268.</a:t>
            </a:r>
          </a:p>
          <a:p>
            <a:pPr marL="342900" indent="-342900">
              <a:lnSpc>
                <a:spcPct val="107000"/>
              </a:lnSpc>
              <a:spcAft>
                <a:spcPts val="800"/>
              </a:spcAft>
              <a:buFont typeface="+mj-lt"/>
              <a:buAutoNum type="arabicPeriod" startAt="11"/>
            </a:pPr>
            <a:r>
              <a:rPr lang="en-US" sz="1400" dirty="0">
                <a:latin typeface="Times New Roman" panose="02020603050405020304" pitchFamily="18" charset="0"/>
                <a:ea typeface="Calibri" panose="020F0502020204030204" pitchFamily="34" charset="0"/>
                <a:cs typeface="Times New Roman" panose="02020603050405020304" pitchFamily="18" charset="0"/>
              </a:rPr>
              <a:t>Tucci, F., et al. (2023). "What a single electroencephalographic (EEG) channel can tell us about Alzheimer's disease patients with mild cognitive impairment</a:t>
            </a:r>
            <a:r>
              <a:rPr lang="en-US" sz="1400" dirty="0">
                <a:latin typeface="Times New Roman" panose="02020603050405020304" pitchFamily="18" charset="0"/>
                <a:cs typeface="Times New Roman" panose="02020603050405020304" pitchFamily="18" charset="0"/>
              </a:rPr>
              <a:t>." Alzheimer's &amp; Dementia 19(S2): e062375.</a:t>
            </a:r>
          </a:p>
          <a:p>
            <a:pPr>
              <a:lnSpc>
                <a:spcPct val="107000"/>
              </a:lnSpc>
              <a:spcAft>
                <a:spcPts val="800"/>
              </a:spcAft>
            </a:pPr>
            <a:endParaRPr lang="en-US" sz="1400" dirty="0">
              <a:latin typeface="Times New Roman" panose="02020603050405020304" pitchFamily="18" charset="0"/>
              <a:cs typeface="Times New Roman" panose="02020603050405020304" pitchFamily="18" charset="0"/>
            </a:endParaRPr>
          </a:p>
          <a:p>
            <a:pPr>
              <a:lnSpc>
                <a:spcPct val="107000"/>
              </a:lnSpc>
              <a:spcAft>
                <a:spcPts val="800"/>
              </a:spcAft>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37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3"/>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3"/>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dirty="0"/>
              <a:t>Comparison of the medical techniques</a:t>
            </a:r>
          </a:p>
        </p:txBody>
      </p:sp>
    </p:spTree>
    <p:extLst>
      <p:ext uri="{BB962C8B-B14F-4D97-AF65-F5344CB8AC3E}">
        <p14:creationId xmlns:p14="http://schemas.microsoft.com/office/powerpoint/2010/main" val="1340562018"/>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2.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3.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4.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ppt/theme/themeOverride5.xml><?xml version="1.0" encoding="utf-8"?>
<a:themeOverride xmlns:a="http://schemas.openxmlformats.org/drawingml/2006/main">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themeOverride>
</file>

<file path=docProps/app.xml><?xml version="1.0" encoding="utf-8"?>
<Properties xmlns="http://schemas.openxmlformats.org/officeDocument/2006/extended-properties" xmlns:vt="http://schemas.openxmlformats.org/officeDocument/2006/docPropsVTypes">
  <Template/>
  <TotalTime>3058</TotalTime>
  <Words>4848</Words>
  <Application>Microsoft Office PowerPoint</Application>
  <PresentationFormat>Widescreen</PresentationFormat>
  <Paragraphs>432</Paragraphs>
  <Slides>75</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75</vt:i4>
      </vt:variant>
    </vt:vector>
  </HeadingPairs>
  <TitlesOfParts>
    <vt:vector size="92" baseType="lpstr">
      <vt:lpstr>AdvP932A</vt:lpstr>
      <vt:lpstr>Arial</vt:lpstr>
      <vt:lpstr>Arial Regular</vt:lpstr>
      <vt:lpstr>Calibri</vt:lpstr>
      <vt:lpstr>Calibri Light</vt:lpstr>
      <vt:lpstr>CharisSIL</vt:lpstr>
      <vt:lpstr>MinionLT-Regular</vt:lpstr>
      <vt:lpstr>Segoe UI</vt:lpstr>
      <vt:lpstr>STIX-Regular</vt:lpstr>
      <vt:lpstr>Symbol</vt:lpstr>
      <vt:lpstr>System Font Regular</vt:lpstr>
      <vt:lpstr>Times New Roman</vt:lpstr>
      <vt:lpstr>TimesLTStd-Roman</vt:lpstr>
      <vt:lpstr>Times-Roman</vt:lpstr>
      <vt:lpstr>Vazir</vt:lpstr>
      <vt:lpstr>WarnockPro-Regular</vt:lpstr>
      <vt:lpstr>Office Theme</vt:lpstr>
      <vt:lpstr>Early Detection of Alzheimer’s disease: A Review</vt:lpstr>
      <vt:lpstr>Table of Contents</vt:lpstr>
      <vt:lpstr>Introduction</vt:lpstr>
      <vt:lpstr>Introduction</vt:lpstr>
      <vt:lpstr>Introduction</vt:lpstr>
      <vt:lpstr>Introduction</vt:lpstr>
      <vt:lpstr>Introduction</vt:lpstr>
      <vt:lpstr>Introduction</vt:lpstr>
      <vt:lpstr>Introduction</vt:lpstr>
      <vt:lpstr>Introduction</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EEG</vt:lpstr>
      <vt:lpstr>Evaluation Methods</vt:lpstr>
      <vt:lpstr>Evaluation 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Conclusion</vt:lpstr>
      <vt:lpstr>Conclusion</vt:lpstr>
      <vt:lpstr>Future Works </vt:lpstr>
      <vt:lpstr>Future Works </vt:lpstr>
      <vt:lpstr>Future Works </vt:lpstr>
      <vt:lpstr>References</vt:lpstr>
      <vt:lpstr>References</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 nourizadeh</cp:lastModifiedBy>
  <cp:revision>350</cp:revision>
  <cp:lastPrinted>2022-10-25T10:19:40Z</cp:lastPrinted>
  <dcterms:created xsi:type="dcterms:W3CDTF">2019-04-04T19:20:28Z</dcterms:created>
  <dcterms:modified xsi:type="dcterms:W3CDTF">2024-01-15T12:24:16Z</dcterms:modified>
  <cp:category/>
</cp:coreProperties>
</file>